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s/slide34.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2.xml" ContentType="application/vnd.openxmlformats-officedocument.presentationml.slide+xml"/>
  <Override PartName="/ppt/slides/slide30.xml" ContentType="application/vnd.openxmlformats-officedocument.presentationml.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98" r:id="rId1"/>
  </p:sldMasterIdLst>
  <p:notesMasterIdLst>
    <p:notesMasterId r:id="rId40"/>
  </p:notesMasterIdLst>
  <p:handoutMasterIdLst>
    <p:handoutMasterId r:id="rId41"/>
  </p:handoutMasterIdLst>
  <p:sldIdLst>
    <p:sldId id="256" r:id="rId2"/>
    <p:sldId id="257" r:id="rId3"/>
    <p:sldId id="259" r:id="rId4"/>
    <p:sldId id="261" r:id="rId5"/>
    <p:sldId id="262" r:id="rId6"/>
    <p:sldId id="263" r:id="rId7"/>
    <p:sldId id="284" r:id="rId8"/>
    <p:sldId id="286" r:id="rId9"/>
    <p:sldId id="285" r:id="rId10"/>
    <p:sldId id="264" r:id="rId11"/>
    <p:sldId id="265" r:id="rId12"/>
    <p:sldId id="266" r:id="rId13"/>
    <p:sldId id="267" r:id="rId14"/>
    <p:sldId id="268" r:id="rId15"/>
    <p:sldId id="258" r:id="rId16"/>
    <p:sldId id="269" r:id="rId17"/>
    <p:sldId id="270" r:id="rId18"/>
    <p:sldId id="271" r:id="rId19"/>
    <p:sldId id="272" r:id="rId20"/>
    <p:sldId id="274" r:id="rId21"/>
    <p:sldId id="275" r:id="rId22"/>
    <p:sldId id="273" r:id="rId23"/>
    <p:sldId id="276" r:id="rId24"/>
    <p:sldId id="277" r:id="rId25"/>
    <p:sldId id="278" r:id="rId26"/>
    <p:sldId id="279" r:id="rId27"/>
    <p:sldId id="287" r:id="rId28"/>
    <p:sldId id="288" r:id="rId29"/>
    <p:sldId id="289" r:id="rId30"/>
    <p:sldId id="290" r:id="rId31"/>
    <p:sldId id="291" r:id="rId32"/>
    <p:sldId id="292" r:id="rId33"/>
    <p:sldId id="280" r:id="rId34"/>
    <p:sldId id="281" r:id="rId35"/>
    <p:sldId id="282" r:id="rId36"/>
    <p:sldId id="283" r:id="rId37"/>
    <p:sldId id="293" r:id="rId38"/>
    <p:sldId id="294"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
      </p:ext>
    </p:extLst>
  </p:showPr>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p:scale>
          <a:sx n="118" d="100"/>
          <a:sy n="118" d="100"/>
        </p:scale>
        <p:origin x="-504" y="1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ADDB84-2A66-AB44-8993-009B269D602C}" type="datetime1">
              <a:rPr lang="en-US" smtClean="0"/>
              <a:pPr/>
              <a:t>11/12/16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2A1C3ED-26DD-A647-8B25-E20E10D6F0E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071403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FC28B8-E28B-7D4B-8A7B-036A351ECEF6}" type="datetime1">
              <a:rPr lang="en-US" smtClean="0"/>
              <a:pPr/>
              <a:t>11/12/16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B60BEA-D7FA-2B4F-A654-625576430BE8}"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322823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B60BEA-D7FA-2B4F-A654-625576430BE8}"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54924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US" smtClean="0"/>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r>
              <a:rPr lang="en-US" smtClean="0"/>
              <a:t>Name, Copyright Information</a:t>
            </a:r>
            <a:endParaRPr lang="en-US"/>
          </a:p>
        </p:txBody>
      </p:sp>
      <p:sp>
        <p:nvSpPr>
          <p:cNvPr id="8" name="Footer Placeholder 7"/>
          <p:cNvSpPr>
            <a:spLocks noGrp="1"/>
          </p:cNvSpPr>
          <p:nvPr>
            <p:ph type="ftr" sz="quarter" idx="11"/>
          </p:nvPr>
        </p:nvSpPr>
        <p:spPr/>
        <p:txBody>
          <a:bodyPr/>
          <a:lstStyle/>
          <a:p>
            <a:r>
              <a:rPr lang="en-US" smtClean="0"/>
              <a:t>Name, Copyright Information</a:t>
            </a:r>
            <a:endParaRPr lang="en-US"/>
          </a:p>
        </p:txBody>
      </p:sp>
      <p:sp>
        <p:nvSpPr>
          <p:cNvPr id="9" name="Slide Number Placeholder 8"/>
          <p:cNvSpPr>
            <a:spLocks noGrp="1"/>
          </p:cNvSpPr>
          <p:nvPr>
            <p:ph type="sldNum" sz="quarter" idx="12"/>
          </p:nvPr>
        </p:nvSpPr>
        <p:spPr/>
        <p:txBody>
          <a:bodyPr/>
          <a:lstStyle/>
          <a:p>
            <a:fld id="{81DF819C-353F-A348-9CD5-312D288A3529}" type="slidenum">
              <a:rPr lang="en-US" smtClean="0"/>
              <a:pPr/>
              <a:t>‹#›</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Name, Copyright Information</a:t>
            </a:r>
            <a:endParaRPr lang="en-US"/>
          </a:p>
        </p:txBody>
      </p:sp>
      <p:sp>
        <p:nvSpPr>
          <p:cNvPr id="4" name="Footer Placeholder 3"/>
          <p:cNvSpPr>
            <a:spLocks noGrp="1"/>
          </p:cNvSpPr>
          <p:nvPr>
            <p:ph type="ftr" sz="quarter" idx="11"/>
          </p:nvPr>
        </p:nvSpPr>
        <p:spPr/>
        <p:txBody>
          <a:bodyPr/>
          <a:lstStyle/>
          <a:p>
            <a:r>
              <a:rPr lang="en-US" smtClean="0"/>
              <a:t>Name, Copyright Information</a:t>
            </a:r>
            <a:endParaRPr lang="en-US"/>
          </a:p>
        </p:txBody>
      </p:sp>
      <p:sp>
        <p:nvSpPr>
          <p:cNvPr id="5" name="Slide Number Placeholder 4"/>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Name, Copyright Information</a:t>
            </a:r>
            <a:endParaRPr lang="en-US"/>
          </a:p>
        </p:txBody>
      </p:sp>
      <p:sp>
        <p:nvSpPr>
          <p:cNvPr id="3" name="Footer Placeholder 2"/>
          <p:cNvSpPr>
            <a:spLocks noGrp="1"/>
          </p:cNvSpPr>
          <p:nvPr>
            <p:ph type="ftr" sz="quarter" idx="11"/>
          </p:nvPr>
        </p:nvSpPr>
        <p:spPr/>
        <p:txBody>
          <a:bodyPr/>
          <a:lstStyle/>
          <a:p>
            <a:r>
              <a:rPr lang="en-US" smtClean="0"/>
              <a:t>Name, Copyright Information</a:t>
            </a:r>
            <a:endParaRPr lang="en-US"/>
          </a:p>
        </p:txBody>
      </p:sp>
      <p:sp>
        <p:nvSpPr>
          <p:cNvPr id="4" name="Slide Number Placeholder 3"/>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7"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71000">
              <a:schemeClr val="bg2"/>
            </a:gs>
            <a:gs pos="100000">
              <a:schemeClr val="bg2">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US" smtClean="0"/>
              <a:t>Click to edit Master title style</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r>
              <a:rPr lang="en-US" smtClean="0"/>
              <a:t>Name, Copyright Information</a:t>
            </a:r>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r>
              <a:rPr lang="en-US" smtClean="0"/>
              <a:t>Name, Copyright Information</a:t>
            </a:r>
            <a:endParaRPr lang="en-US" dirty="0"/>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81DF819C-353F-A348-9CD5-312D288A3529}" type="slidenum">
              <a:rPr lang="en-US" smtClean="0"/>
              <a:pPr/>
              <a:t>‹#›</a:t>
            </a:fld>
            <a:endParaRPr lang="en-US"/>
          </a:p>
        </p:txBody>
      </p:sp>
      <p:pic>
        <p:nvPicPr>
          <p:cNvPr id="8" name="Picture 7" descr="Badge-Dark-Blue.png"/>
          <p:cNvPicPr>
            <a:picLocks noChangeAspect="1"/>
          </p:cNvPicPr>
          <p:nvPr/>
        </p:nvPicPr>
        <p:blipFill>
          <a:blip r:embed="rId16">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3918" y="5918079"/>
            <a:ext cx="913896" cy="869586"/>
          </a:xfrm>
          <a:prstGeom prst="rect">
            <a:avLst/>
          </a:prstGeom>
        </p:spPr>
      </p:pic>
    </p:spTree>
  </p:cSld>
  <p:clrMap bg1="dk1" tx1="lt1" bg2="dk2" tx2="lt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Lst>
  <p:hf sldNum="0" hdr="0" ftr="0"/>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7"/>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7"/>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7"/>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7"/>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7"/>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7"/>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Garamond"/>
                <a:cs typeface="Garamond"/>
              </a:rPr>
              <a:t>Counseling 8</a:t>
            </a:r>
            <a:endParaRPr lang="en-US" dirty="0">
              <a:latin typeface="Garamond"/>
              <a:cs typeface="Garamond"/>
            </a:endParaRPr>
          </a:p>
        </p:txBody>
      </p:sp>
      <p:sp>
        <p:nvSpPr>
          <p:cNvPr id="3" name="Subtitle 2"/>
          <p:cNvSpPr>
            <a:spLocks noGrp="1"/>
          </p:cNvSpPr>
          <p:nvPr>
            <p:ph type="subTitle" idx="1"/>
          </p:nvPr>
        </p:nvSpPr>
        <p:spPr>
          <a:xfrm>
            <a:off x="685800" y="3352800"/>
            <a:ext cx="7772400" cy="1360898"/>
          </a:xfrm>
        </p:spPr>
        <p:txBody>
          <a:bodyPr/>
          <a:lstStyle/>
          <a:p>
            <a:r>
              <a:rPr lang="en-US" dirty="0" smtClean="0">
                <a:latin typeface="Garamond"/>
                <a:cs typeface="Garamond"/>
              </a:rPr>
              <a:t>Describe in biblical categories the operations of the devil.  Is there a difference between Believers and unbelievers regarding the activity of the devil?  What is a biblical methodology for responding to the demonic in the context of counseling?</a:t>
            </a:r>
          </a:p>
          <a:p>
            <a:endParaRPr lang="en-US" dirty="0">
              <a:latin typeface="Garamond"/>
              <a:cs typeface="Garamond"/>
            </a:endParaRPr>
          </a:p>
        </p:txBody>
      </p:sp>
      <p:sp>
        <p:nvSpPr>
          <p:cNvPr id="5" name="Date Placeholder 5"/>
          <p:cNvSpPr txBox="1">
            <a:spLocks/>
          </p:cNvSpPr>
          <p:nvPr/>
        </p:nvSpPr>
        <p:spPr>
          <a:xfrm>
            <a:off x="6674245" y="6005122"/>
            <a:ext cx="2133600" cy="705591"/>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tint val="75000"/>
                  </a:schemeClr>
                </a:solidFill>
                <a:effectLst>
                  <a:outerShdw blurRad="50800" dist="38100" dir="5400000" sx="101000" sy="101000" algn="t" rotWithShape="0">
                    <a:prstClr val="black">
                      <a:alpha val="40000"/>
                    </a:prstClr>
                  </a:outerShdw>
                </a:effectLst>
                <a:uLnTx/>
                <a:uFillTx/>
                <a:latin typeface="Cambria"/>
                <a:ea typeface="+mn-ea"/>
                <a:cs typeface="Cambria"/>
              </a:rPr>
              <a:t>Terry Enns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tint val="75000"/>
                  </a:schemeClr>
                </a:solidFill>
                <a:effectLst>
                  <a:outerShdw blurRad="50800" dist="38100" dir="5400000" sx="101000" sy="101000" algn="t" rotWithShape="0">
                    <a:prstClr val="black">
                      <a:alpha val="40000"/>
                    </a:prstClr>
                  </a:outerShdw>
                </a:effectLst>
                <a:uLnTx/>
                <a:uFillTx/>
                <a:latin typeface="Cambria"/>
                <a:ea typeface="+mn-ea"/>
                <a:cs typeface="Cambria"/>
              </a:rPr>
              <a:t>tenns@gbcgranbury.com</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smtClean="0">
                <a:ln>
                  <a:noFill/>
                </a:ln>
                <a:solidFill>
                  <a:schemeClr val="tx1">
                    <a:tint val="75000"/>
                  </a:schemeClr>
                </a:solidFill>
                <a:effectLst>
                  <a:outerShdw blurRad="50800" dist="38100" dir="5400000" sx="101000" sy="101000" algn="t" rotWithShape="0">
                    <a:prstClr val="black">
                      <a:alpha val="40000"/>
                    </a:prstClr>
                  </a:outerShdw>
                </a:effectLst>
                <a:uLnTx/>
                <a:uFillTx/>
                <a:latin typeface="Cambria"/>
                <a:ea typeface="+mn-ea"/>
                <a:cs typeface="Cambria"/>
              </a:rPr>
              <a:t>wordsofgrace.wordpress.com</a:t>
            </a:r>
            <a:endParaRPr kumimoji="0" lang="en-US" sz="1200" b="0" i="0" u="none" strike="noStrike" kern="1200" cap="none" spc="0" normalizeH="0" baseline="0" noProof="0" dirty="0">
              <a:ln>
                <a:noFill/>
              </a:ln>
              <a:solidFill>
                <a:schemeClr val="tx1">
                  <a:tint val="75000"/>
                </a:schemeClr>
              </a:solidFill>
              <a:effectLst>
                <a:outerShdw blurRad="50800" dist="38100" dir="5400000" sx="101000" sy="101000" algn="t" rotWithShape="0">
                  <a:prstClr val="black">
                    <a:alpha val="40000"/>
                  </a:prstClr>
                </a:outerShdw>
              </a:effectLst>
              <a:uLnTx/>
              <a:uFillTx/>
              <a:latin typeface="Cambria"/>
              <a:ea typeface="+mn-ea"/>
              <a:cs typeface="Cambria"/>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31839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Existence of Satan </a:t>
            </a:r>
          </a:p>
          <a:p>
            <a:pPr lvl="1">
              <a:buFont typeface="Arial"/>
              <a:buChar char="•"/>
            </a:pPr>
            <a:r>
              <a:rPr lang="en-US" sz="2600" dirty="0" smtClean="0"/>
              <a:t>Seven books of the OT mention him (Gen. 3; Job 1-2; 1 Chron. 21; Ps. 109:6; Isa. 14:12-17; Ezk. 28:1-19; Zech. 3)</a:t>
            </a:r>
          </a:p>
          <a:p>
            <a:pPr lvl="1">
              <a:buFont typeface="Arial"/>
              <a:buChar char="•"/>
            </a:pPr>
            <a:r>
              <a:rPr lang="en-US" sz="2600" dirty="0" smtClean="0"/>
              <a:t>Nineteen books of the NT mention him, and in the remaining books, his existence is strongly implied or referred to in other ways.</a:t>
            </a:r>
          </a:p>
          <a:p>
            <a:pPr lvl="1">
              <a:buFont typeface="Arial"/>
              <a:buChar char="•"/>
            </a:pPr>
            <a:r>
              <a:rPr lang="en-US" sz="2600" dirty="0" smtClean="0"/>
              <a:t>Christ mentions him 25 times.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Personality of Satan </a:t>
            </a:r>
          </a:p>
          <a:p>
            <a:pPr lvl="1">
              <a:buFont typeface="Arial"/>
              <a:buChar char="•"/>
            </a:pPr>
            <a:r>
              <a:rPr lang="en-US" sz="2600" dirty="0" smtClean="0"/>
              <a:t>Personal pronouns are used of him (Job 1:6)</a:t>
            </a:r>
          </a:p>
          <a:p>
            <a:pPr lvl="1">
              <a:buFont typeface="Arial"/>
              <a:buChar char="•"/>
            </a:pPr>
            <a:r>
              <a:rPr lang="en-US" sz="2600" dirty="0" smtClean="0"/>
              <a:t>Personal characteristics are ascribed to him —</a:t>
            </a:r>
          </a:p>
          <a:p>
            <a:pPr lvl="2">
              <a:buFont typeface="Arial"/>
              <a:buChar char="•"/>
            </a:pPr>
            <a:r>
              <a:rPr lang="en-US" sz="2400" dirty="0" smtClean="0"/>
              <a:t>He has intellect — he deceives the world</a:t>
            </a:r>
          </a:p>
          <a:p>
            <a:pPr lvl="2">
              <a:buFont typeface="Arial"/>
              <a:buChar char="•"/>
            </a:pPr>
            <a:r>
              <a:rPr lang="en-US" sz="2400" dirty="0" smtClean="0"/>
              <a:t>He has emotions — he hates Israel &amp; Christ</a:t>
            </a:r>
          </a:p>
          <a:p>
            <a:pPr lvl="2">
              <a:buFont typeface="Arial"/>
              <a:buChar char="•"/>
            </a:pPr>
            <a:r>
              <a:rPr lang="en-US" sz="2400" dirty="0" smtClean="0"/>
              <a:t>He has a will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Origin and nature of Satan — his names</a:t>
            </a:r>
            <a:endParaRPr lang="en-US" sz="2600" dirty="0" smtClean="0"/>
          </a:p>
          <a:p>
            <a:pPr lvl="1">
              <a:buFont typeface="Arial"/>
              <a:buChar char="•"/>
            </a:pPr>
            <a:r>
              <a:rPr lang="en-US" sz="2400" dirty="0" smtClean="0"/>
              <a:t>Satan — adversary or resister (52x in Scripture)</a:t>
            </a:r>
          </a:p>
          <a:p>
            <a:pPr lvl="1">
              <a:buFont typeface="Arial"/>
              <a:buChar char="•"/>
            </a:pPr>
            <a:r>
              <a:rPr lang="en-US" sz="2400" dirty="0" smtClean="0"/>
              <a:t>Evil One — He is responsible for evil (1 Jn. 5:19) </a:t>
            </a:r>
          </a:p>
          <a:p>
            <a:pPr lvl="1">
              <a:buFont typeface="Arial"/>
              <a:buChar char="•"/>
            </a:pPr>
            <a:r>
              <a:rPr lang="en-US" sz="2400" dirty="0" smtClean="0"/>
              <a:t>Devil — slanderer (1 Pt. 5:8)</a:t>
            </a:r>
          </a:p>
          <a:p>
            <a:pPr lvl="1">
              <a:buFont typeface="Arial"/>
              <a:buChar char="•"/>
            </a:pPr>
            <a:r>
              <a:rPr lang="en-US" sz="2400" dirty="0" smtClean="0"/>
              <a:t>Serpent — referring to his subtlety and craftiness</a:t>
            </a:r>
          </a:p>
          <a:p>
            <a:pPr lvl="1">
              <a:buFont typeface="Arial"/>
              <a:buChar char="•"/>
            </a:pPr>
            <a:r>
              <a:rPr lang="en-US" sz="2400" dirty="0" smtClean="0"/>
              <a:t>Tempter (Matt. 4:3)</a:t>
            </a:r>
          </a:p>
          <a:p>
            <a:pPr lvl="1">
              <a:buFont typeface="Arial"/>
              <a:buChar char="•"/>
            </a:pPr>
            <a:r>
              <a:rPr lang="en-US" sz="2400" dirty="0" smtClean="0"/>
              <a:t>Prince of this world (Jn. 12:31)</a:t>
            </a:r>
          </a:p>
          <a:p>
            <a:pPr lvl="1">
              <a:buFont typeface="Arial"/>
              <a:buChar char="•"/>
            </a:pPr>
            <a:r>
              <a:rPr lang="en-US" sz="2400" dirty="0" smtClean="0"/>
              <a:t>God of this age (2 Cor. 4:4)</a:t>
            </a:r>
          </a:p>
          <a:p>
            <a:pPr lvl="1">
              <a:buFont typeface="Arial"/>
              <a:buChar char="•"/>
            </a:pPr>
            <a:r>
              <a:rPr lang="en-US" sz="2400" dirty="0" smtClean="0"/>
              <a:t>Deceiver of the whole world (Rev. 12:9)</a:t>
            </a:r>
          </a:p>
          <a:p>
            <a:pPr lvl="1">
              <a:buFont typeface="Arial"/>
              <a:buChar char="•"/>
            </a:pPr>
            <a:r>
              <a:rPr lang="en-US" sz="2400" dirty="0" smtClean="0"/>
              <a:t>Angel of light  (2 Cor. 11:14)</a:t>
            </a:r>
          </a:p>
          <a:p>
            <a:pPr lvl="1">
              <a:buFont typeface="Arial"/>
              <a:buChar char="•"/>
            </a:pPr>
            <a:r>
              <a:rPr lang="en-US" sz="2400" dirty="0" smtClean="0"/>
              <a:t>Accuser of the brethren  (Rev. 12:10)</a:t>
            </a:r>
          </a:p>
          <a:p>
            <a:pPr lvl="1">
              <a:buFont typeface="Arial"/>
              <a:buChar char="•"/>
            </a:pPr>
            <a:r>
              <a:rPr lang="en-US" sz="2400" dirty="0" smtClean="0"/>
              <a:t>Head of the house of evil (Hab. 3:13)</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accel="50000" decel="5000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accel="50000" decel="50000"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accel="50000" decel="50000"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accel="50000" decel="50000"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Origin and nature of Satan — his history</a:t>
            </a:r>
            <a:endParaRPr lang="en-US" sz="2600" dirty="0" smtClean="0"/>
          </a:p>
          <a:p>
            <a:pPr lvl="1">
              <a:buFont typeface="Arial"/>
              <a:buChar char="•"/>
            </a:pPr>
            <a:r>
              <a:rPr lang="en-US" sz="2400" dirty="0" smtClean="0"/>
              <a:t>Satan enjoyed a privileged status with God (Ezk. 28:12-15).</a:t>
            </a:r>
          </a:p>
          <a:p>
            <a:pPr lvl="1">
              <a:buFont typeface="Arial"/>
              <a:buChar char="•"/>
            </a:pPr>
            <a:r>
              <a:rPr lang="en-US" sz="2400" dirty="0" smtClean="0"/>
              <a:t>Satan was a wise and intelligent being, perfect in beauty (Ezk. 28:12). </a:t>
            </a:r>
          </a:p>
          <a:p>
            <a:pPr lvl="1">
              <a:buFont typeface="Arial"/>
              <a:buChar char="•"/>
            </a:pPr>
            <a:r>
              <a:rPr lang="en-US" sz="2400" dirty="0" smtClean="0"/>
              <a:t>Satan sinned and fell from his exalted position (Ezk. 28:15-17).</a:t>
            </a:r>
          </a:p>
          <a:p>
            <a:pPr lvl="2">
              <a:buFont typeface="Arial"/>
              <a:buChar char="•"/>
            </a:pPr>
            <a:r>
              <a:rPr lang="en-US" sz="2200" dirty="0" smtClean="0"/>
              <a:t>Pride was the cause of his downfall.  </a:t>
            </a:r>
          </a:p>
          <a:p>
            <a:pPr lvl="2">
              <a:buFont typeface="Arial"/>
              <a:buChar char="•"/>
            </a:pPr>
            <a:r>
              <a:rPr lang="en-US" sz="2200" dirty="0" smtClean="0"/>
              <a:t>The five “I wills” of Satan are matched and superseded by the six “I wills” of God (Ezk. 28:16-18)</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is a morally responsible person, accountable to God (Job 1:7).</a:t>
            </a:r>
          </a:p>
          <a:p>
            <a:pPr>
              <a:buFont typeface="Arial"/>
              <a:buChar char="•"/>
            </a:pPr>
            <a:r>
              <a:rPr lang="en-US" sz="2800" dirty="0" smtClean="0"/>
              <a:t>Satan is deceptive, scheming to defeat Christians.</a:t>
            </a:r>
          </a:p>
          <a:p>
            <a:pPr lvl="1">
              <a:buFont typeface="Arial"/>
              <a:buChar char="•"/>
            </a:pPr>
            <a:r>
              <a:rPr lang="en-US" sz="2600" dirty="0" smtClean="0"/>
              <a:t>He is the Christian’s adversary (1 Pt. 5:8).</a:t>
            </a:r>
          </a:p>
          <a:p>
            <a:pPr lvl="1">
              <a:buFont typeface="Arial"/>
              <a:buChar char="•"/>
            </a:pPr>
            <a:r>
              <a:rPr lang="en-US" sz="2600" dirty="0" smtClean="0"/>
              <a:t>He slanders Christians (Rev. 12:10; Eph. 6:11).</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is the prince of this world (Jn. 12:31; 14:30; 16:11; 2 Cor. 4:4; Eph. 2:2).</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“Satan has no authority to rule men, for man was never his own master.  And therefore there could be no </a:t>
            </a:r>
            <a:r>
              <a:rPr lang="en-US" sz="2800" i="1" dirty="0" err="1" smtClean="0"/>
              <a:t>sceptre</a:t>
            </a:r>
            <a:r>
              <a:rPr lang="en-US" sz="2800" i="1" dirty="0" smtClean="0"/>
              <a:t> of rule belonging to man which was transferable to Satan after the Fall.  God has given Satan no dominion over man.  Man is within ‘the dominion of Satan’ (Acts 26:18) only because of his sin.  In revolt against God, he aligned himself with Satan.  In this sense Satan is his ‘god’ and ‘prince’; man is captive in the jurisdiction of darkness (Col. 1:13).” [Leahy, 24.] </a:t>
            </a:r>
          </a:p>
          <a:p>
            <a:pPr marL="0" indent="1588" algn="ctr">
              <a:buNone/>
            </a:pPr>
            <a:r>
              <a:rPr lang="en-US" sz="2800" i="1" dirty="0" smtClean="0"/>
              <a:t>“[Satan] is not sovereign in a rival kingdom [to God], but a rebel to whom God gives as much rope as will glorify His name.” [Leahy, 36.]</a:t>
            </a:r>
          </a:p>
        </p:txBody>
      </p:sp>
      <p:sp>
        <p:nvSpPr>
          <p:cNvPr id="4" name="Title 1"/>
          <p:cNvSpPr txBox="1">
            <a:spLocks/>
          </p:cNvSpPr>
          <p:nvPr/>
        </p:nvSpPr>
        <p:spPr>
          <a:xfrm>
            <a:off x="342379" y="121024"/>
            <a:ext cx="8459243" cy="914400"/>
          </a:xfrm>
          <a:prstGeom prst="rect">
            <a:avLst/>
          </a:prstGeom>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rPr>
              <a:t>An Overview of the Devil &amp; His Work</a:t>
            </a:r>
            <a:endParaRPr kumimoji="0" lang="en-US" sz="4000" b="1" i="0" u="none" strike="noStrike" kern="1200" cap="none" spc="0" normalizeH="0" baseline="0" noProof="0" dirty="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is the prince of this world (Jn. 12:31; 14:30; 16:11; 2 Cor. 4:4; Eph. 2:2).  </a:t>
            </a:r>
          </a:p>
          <a:p>
            <a:pPr>
              <a:buFont typeface="Arial"/>
              <a:buChar char="•"/>
            </a:pPr>
            <a:r>
              <a:rPr lang="en-US" sz="2800" dirty="0" smtClean="0"/>
              <a:t>Satan is also not the “King” of Hell, where he torments others; God is determined to judge him and consign him to Hell where he will receive God’s wrath for all eternity, along with all other sinners (Rev. 20:7-10). He is not sovereign in Hell; he is judged in Hell.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the Devil &amp; His Work</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is powerful, but his power is limited.  Do not minimize his power or speak lightly of him, but know that —</a:t>
            </a:r>
          </a:p>
          <a:p>
            <a:pPr lvl="1">
              <a:buFont typeface="Arial"/>
              <a:buChar char="•"/>
            </a:pPr>
            <a:r>
              <a:rPr lang="en-US" sz="2600" dirty="0" smtClean="0"/>
              <a:t>He is restricted by God</a:t>
            </a:r>
          </a:p>
          <a:p>
            <a:pPr lvl="1">
              <a:buFont typeface="Arial"/>
              <a:buChar char="•"/>
            </a:pPr>
            <a:r>
              <a:rPr lang="en-US" sz="2600" dirty="0" smtClean="0"/>
              <a:t>Christ is always interceding on our behalf</a:t>
            </a:r>
          </a:p>
          <a:p>
            <a:pPr lvl="1">
              <a:buFont typeface="Arial"/>
              <a:buChar char="•"/>
            </a:pPr>
            <a:r>
              <a:rPr lang="en-US" sz="2600" dirty="0" smtClean="0"/>
              <a:t>He is used by God to accomplish God’s purposes</a:t>
            </a:r>
          </a:p>
          <a:p>
            <a:pPr lvl="1">
              <a:buFont typeface="Arial"/>
              <a:buChar char="•"/>
            </a:pPr>
            <a:r>
              <a:rPr lang="en-US" sz="2600" dirty="0" smtClean="0"/>
              <a:t>Believers have the ability and power to resist him (we need not give in to him)</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Demons, like Satan, are fallen angels </a:t>
            </a:r>
          </a:p>
          <a:p>
            <a:pPr>
              <a:buFont typeface="Arial"/>
              <a:buChar char="•"/>
            </a:pPr>
            <a:r>
              <a:rPr lang="en-US" sz="2800" dirty="0" smtClean="0"/>
              <a:t>Origin of demons — </a:t>
            </a:r>
          </a:p>
          <a:p>
            <a:pPr lvl="1">
              <a:buFont typeface="Arial"/>
              <a:buChar char="•"/>
            </a:pPr>
            <a:r>
              <a:rPr lang="en-US" sz="2600" dirty="0" smtClean="0"/>
              <a:t>Demons were created sinless in “unconfirmed holiness,” apparently given a period of time to confirm their goodness or wickedness.  Some, with Satan, chose evil.</a:t>
            </a:r>
          </a:p>
          <a:p>
            <a:pPr lvl="1">
              <a:buFont typeface="Arial"/>
              <a:buChar char="•"/>
            </a:pPr>
            <a:r>
              <a:rPr lang="en-US" sz="2600" dirty="0" smtClean="0"/>
              <a:t>God has no redemptive plan for angels — once they are confirmed in their wickedness, there is no offer of grace or salvation made for them, as God made for man.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Types of demons — </a:t>
            </a:r>
          </a:p>
          <a:p>
            <a:pPr lvl="1">
              <a:buFont typeface="Arial"/>
              <a:buChar char="•"/>
            </a:pPr>
            <a:r>
              <a:rPr lang="en-US" sz="2600" dirty="0" smtClean="0"/>
              <a:t>Those who still occupy positions in the heavenlies.</a:t>
            </a:r>
          </a:p>
          <a:p>
            <a:pPr lvl="1">
              <a:buFont typeface="Arial"/>
              <a:buChar char="•"/>
            </a:pPr>
            <a:r>
              <a:rPr lang="en-US" sz="2600" dirty="0" smtClean="0"/>
              <a:t>Those who roam the earth.</a:t>
            </a:r>
          </a:p>
          <a:p>
            <a:pPr lvl="1">
              <a:buFont typeface="Arial"/>
              <a:buChar char="•"/>
            </a:pPr>
            <a:r>
              <a:rPr lang="en-US" sz="2600" dirty="0" smtClean="0"/>
              <a:t>Those who are currently shut up in the abyss, but will be released during the tribulation.</a:t>
            </a:r>
          </a:p>
          <a:p>
            <a:pPr lvl="1">
              <a:buFont typeface="Arial"/>
              <a:buChar char="•"/>
            </a:pPr>
            <a:r>
              <a:rPr lang="en-US" sz="2600" dirty="0" smtClean="0"/>
              <a:t>Those who were bound at the Fall, kept in chains until the final judgment.</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Characteristics of demons — </a:t>
            </a:r>
          </a:p>
          <a:p>
            <a:pPr lvl="1">
              <a:buFont typeface="Arial"/>
              <a:buChar char="•"/>
            </a:pPr>
            <a:r>
              <a:rPr lang="en-US" sz="2600" dirty="0" smtClean="0"/>
              <a:t>They are spirit beings like angels (Matt. 8:16). </a:t>
            </a:r>
          </a:p>
          <a:p>
            <a:pPr lvl="1">
              <a:buFont typeface="Arial"/>
              <a:buChar char="•"/>
            </a:pPr>
            <a:r>
              <a:rPr lang="en-US" sz="2600" dirty="0" smtClean="0"/>
              <a:t>They are localized, not omnipresent; they are “fast,” but can only be in one place at one time.</a:t>
            </a:r>
          </a:p>
          <a:p>
            <a:pPr lvl="1">
              <a:buFont typeface="Arial"/>
              <a:buChar char="•"/>
            </a:pPr>
            <a:r>
              <a:rPr lang="en-US" sz="2600" dirty="0" smtClean="0"/>
              <a:t>They are intelligent (Mk. 1:24); they are “theologians” (1 Tim. 4:1).</a:t>
            </a:r>
          </a:p>
          <a:p>
            <a:pPr lvl="1">
              <a:buFont typeface="Arial"/>
              <a:buChar char="•"/>
            </a:pPr>
            <a:r>
              <a:rPr lang="en-US" sz="2600" dirty="0" smtClean="0"/>
              <a:t>They understand God and His wrath  (Js. 2:19).</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Activity of demons — </a:t>
            </a:r>
          </a:p>
          <a:p>
            <a:pPr lvl="1">
              <a:buFont typeface="Arial"/>
              <a:buChar char="•"/>
            </a:pPr>
            <a:r>
              <a:rPr lang="en-US" sz="2600" dirty="0" smtClean="0"/>
              <a:t>They oppose God, His angels, and His people  </a:t>
            </a:r>
          </a:p>
          <a:p>
            <a:pPr lvl="1">
              <a:buFont typeface="Arial"/>
              <a:buChar char="•"/>
            </a:pPr>
            <a:r>
              <a:rPr lang="en-US" sz="2600" dirty="0" smtClean="0"/>
              <a:t>They support the work of Satan</a:t>
            </a:r>
          </a:p>
          <a:p>
            <a:pPr lvl="1">
              <a:buFont typeface="Arial"/>
              <a:buChar char="•"/>
            </a:pPr>
            <a:r>
              <a:rPr lang="en-US" sz="2600" dirty="0" smtClean="0"/>
              <a:t>They indwell bodies (both human and animal)</a:t>
            </a:r>
          </a:p>
          <a:p>
            <a:pPr lvl="1">
              <a:buFont typeface="Arial"/>
              <a:buChar char="•"/>
            </a:pPr>
            <a:r>
              <a:rPr lang="en-US" sz="2600" dirty="0" smtClean="0"/>
              <a:t>They influence the mind</a:t>
            </a:r>
          </a:p>
          <a:p>
            <a:pPr lvl="1">
              <a:buFont typeface="Arial"/>
              <a:buChar char="•"/>
            </a:pPr>
            <a:r>
              <a:rPr lang="en-US" sz="2600" dirty="0" smtClean="0"/>
              <a:t>They deceive nations</a:t>
            </a:r>
          </a:p>
          <a:p>
            <a:pPr lvl="1">
              <a:buFont typeface="Arial"/>
              <a:buChar char="•"/>
            </a:pPr>
            <a:r>
              <a:rPr lang="en-US" sz="2600" dirty="0" smtClean="0"/>
              <a:t>They deceive people; demons work in unbelievers</a:t>
            </a:r>
          </a:p>
          <a:p>
            <a:pPr lvl="1">
              <a:buFont typeface="Arial"/>
              <a:buChar char="•"/>
            </a:pPr>
            <a:r>
              <a:rPr lang="en-US" sz="2600" dirty="0" smtClean="0"/>
              <a:t>They are a source of apostasy (1 Tim. 4:1-3; 1 Jn. 4:1-6; 2 Thess. 2:9; Rev. 2:18-29).</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Definitions: Demon Possession</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“Demon possession means a demon residing in a person, exerting direct control and influence over that person, with certain derangement of mind and/or body. Demon possession is to be distinguished from demon influence or demon activity in relation to a person. The work of the demon in the latter is from the outside; in demon possession it is from within. By this definition a Christian cannot be possessed by a demon since he is indwelt by the Holy Spirit. However, a believer can be the target of demonic activity to such an extent that he may give the appearance of demon possession.” (Ryrie)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Occurrence of demon possession</a:t>
            </a:r>
          </a:p>
          <a:p>
            <a:pPr lvl="1">
              <a:buFont typeface="Arial"/>
              <a:buChar char="•"/>
            </a:pPr>
            <a:r>
              <a:rPr lang="en-US" sz="2600" dirty="0" smtClean="0"/>
              <a:t>Demon possession is not linked to sin or immorality.  In fact, the only times demon possession is linked to moral evil it is by false accusations of demon possession and immorality </a:t>
            </a:r>
          </a:p>
          <a:p>
            <a:pPr lvl="1">
              <a:buFont typeface="Arial"/>
              <a:buChar char="•"/>
            </a:pPr>
            <a:r>
              <a:rPr lang="en-US" sz="2600" dirty="0" smtClean="0"/>
              <a:t>Scripture speaks of the fact of demon possession, but does not identify the origin of demon possession.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An Overview of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Occurrence of demon possession</a:t>
            </a:r>
          </a:p>
          <a:p>
            <a:pPr lvl="1">
              <a:buFont typeface="Arial"/>
              <a:buChar char="•"/>
            </a:pPr>
            <a:r>
              <a:rPr lang="en-US" sz="2600" dirty="0" smtClean="0"/>
              <a:t>Demon-possessed people are almost always linked with those who are suffering physically; it is a manifestation of suffering, not a statement about the moral condition of the one possessed. The casting out of demons is typically spoken of as “cured” or “healed,” like a physical disease.</a:t>
            </a:r>
          </a:p>
          <a:p>
            <a:pPr lvl="1">
              <a:buFont typeface="Arial"/>
              <a:buChar char="•"/>
            </a:pPr>
            <a:r>
              <a:rPr lang="en-US" sz="2600" dirty="0" smtClean="0"/>
              <a:t>Demon possession is generally involuntary.</a:t>
            </a:r>
          </a:p>
          <a:p>
            <a:pPr lvl="1">
              <a:buFont typeface="Arial"/>
              <a:buChar char="•"/>
            </a:pPr>
            <a:r>
              <a:rPr lang="en-US" sz="2600" dirty="0" smtClean="0"/>
              <a:t>Demon possession is limited to unbelievers.</a:t>
            </a:r>
          </a:p>
          <a:p>
            <a:pPr lvl="1">
              <a:buFont typeface="Arial"/>
              <a:buChar char="•"/>
            </a:pPr>
            <a:r>
              <a:rPr lang="en-US" sz="2800" dirty="0" smtClean="0"/>
              <a:t>Satan is never said to inhabit any individual. </a:t>
            </a:r>
            <a:endParaRPr lang="en-US" sz="2600" dirty="0" smtClean="0"/>
          </a:p>
          <a:p>
            <a:pPr>
              <a:buFont typeface="Arial"/>
              <a:buChar char="•"/>
            </a:pPr>
            <a:r>
              <a:rPr lang="en-US" sz="2800" dirty="0" smtClean="0"/>
              <a:t>Judgment of demons — with Satan, into the lake of fire.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The Operation of the Devil /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devil is a liar who provokes moral evil</a:t>
            </a:r>
          </a:p>
          <a:p>
            <a:pPr>
              <a:buFont typeface="Arial"/>
              <a:buChar char="•"/>
            </a:pPr>
            <a:r>
              <a:rPr lang="en-US" sz="2800" dirty="0" smtClean="0"/>
              <a:t>The devil speaks through and uses false prophets</a:t>
            </a:r>
          </a:p>
          <a:p>
            <a:pPr>
              <a:buFont typeface="Arial"/>
              <a:buChar char="•"/>
            </a:pPr>
            <a:r>
              <a:rPr lang="en-US" sz="2800" dirty="0" smtClean="0"/>
              <a:t>The devil is a philosopher and “theologian” who creates a world system to influence the thinking of individuals</a:t>
            </a:r>
          </a:p>
          <a:p>
            <a:pPr>
              <a:buFont typeface="Arial"/>
              <a:buChar char="•"/>
            </a:pPr>
            <a:r>
              <a:rPr lang="en-US" sz="2800" dirty="0" smtClean="0"/>
              <a:t>The devil tempts through external devices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The Operation of the Devil /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devil blinds people to the truth through his false philosophies and ideologies</a:t>
            </a:r>
          </a:p>
          <a:p>
            <a:pPr>
              <a:buFont typeface="Arial"/>
              <a:buChar char="•"/>
            </a:pPr>
            <a:r>
              <a:rPr lang="en-US" sz="2800" dirty="0" smtClean="0"/>
              <a:t>Demons torment people physically</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txBox="1">
            <a:spLocks/>
          </p:cNvSpPr>
          <p:nvPr/>
        </p:nvSpPr>
        <p:spPr>
          <a:xfrm>
            <a:off x="342379" y="121024"/>
            <a:ext cx="8459243" cy="914400"/>
          </a:xfrm>
          <a:prstGeom prst="rect">
            <a:avLst/>
          </a:prstGeom>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rPr>
              <a:t>The Operation of the Devil / Demons</a:t>
            </a:r>
          </a:p>
        </p:txBody>
      </p:sp>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“Sins such as unbelief, fear, anger, lust, and other addictions, point to Satan’s moral lordship, but never to demonization calling for [casting out demons].  People are victims of demonic sufferings, just as they are victims of lameness, blindness, or purely physiological seizures.…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txBox="1">
            <a:spLocks/>
          </p:cNvSpPr>
          <p:nvPr/>
        </p:nvSpPr>
        <p:spPr>
          <a:xfrm>
            <a:off x="342379" y="121024"/>
            <a:ext cx="8459243" cy="914400"/>
          </a:xfrm>
          <a:prstGeom prst="rect">
            <a:avLst/>
          </a:prstGeom>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rPr>
              <a:t>The Operation of the Devil / Demons</a:t>
            </a:r>
            <a:endParaRPr kumimoji="0" lang="en-US" sz="4000" b="1" i="0" u="none" strike="noStrike" kern="1200" cap="none" spc="0" normalizeH="0" baseline="0" noProof="0" dirty="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“…Demonization is not spooky or morally charged any more than fever, disability, and other afflictions are morally charged.  [Casting out] work was done to alleviate suffering.…Jesus heals the demonized, just as he does the other sick.  The result of [a casting out] deliverance is relief, peace, and the restoration of mental and physical capabilities.  It does not lead directly to moral improvement except as the miracle prompts grateful faith in Jesus.” [</a:t>
            </a:r>
            <a:r>
              <a:rPr lang="en-US" sz="2800" i="1" dirty="0" err="1" smtClean="0"/>
              <a:t>Powlison</a:t>
            </a:r>
            <a:r>
              <a:rPr lang="en-US" sz="2800" i="1" dirty="0" smtClean="0"/>
              <a:t>, 66-67.]</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The Operation of the Devil / Demons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does promote and entice people to moral evil in the inner man, yet Scripture’s primary emphasis is on the power of the flesh and the personal responsibility of the sinner for his sin.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“It is always our moral evil, our unbelief, pride, lusts, fears, and wickedness that need to be repented of.  Moral bondage to the devil is simultaneously a slavery to the enthralling power of sin.  The Bible often talks about our responsibility without even mentioning the devil, but the Bible never talks about the devil without mentioning our responsibility.  The Bible does not portray moral evil — however heinous or devilish — as demonization to be cast out.  We minister to blind slaves with all the energies of prayer, love, and truth, fighting spiritual warfare in the classic mode.” [</a:t>
            </a:r>
            <a:r>
              <a:rPr lang="en-US" sz="2800" i="1" dirty="0" err="1" smtClean="0"/>
              <a:t>Powlison</a:t>
            </a:r>
            <a:r>
              <a:rPr lang="en-US" sz="2800" i="1" dirty="0" smtClean="0"/>
              <a:t>, 104.] </a:t>
            </a:r>
          </a:p>
        </p:txBody>
      </p:sp>
      <p:sp>
        <p:nvSpPr>
          <p:cNvPr id="4" name="Title 1"/>
          <p:cNvSpPr txBox="1">
            <a:spLocks/>
          </p:cNvSpPr>
          <p:nvPr/>
        </p:nvSpPr>
        <p:spPr>
          <a:xfrm>
            <a:off x="342379" y="121024"/>
            <a:ext cx="8459243" cy="914400"/>
          </a:xfrm>
          <a:prstGeom prst="rect">
            <a:avLst/>
          </a:prstGeom>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rPr>
              <a:t>The Operation of the Devil / Demons</a:t>
            </a:r>
            <a:endParaRPr kumimoji="0" lang="en-US" sz="4000" b="1" i="0" u="none" strike="noStrike" kern="1200" cap="none" spc="0" normalizeH="0" baseline="0" noProof="0" dirty="0" smtClean="0">
              <a:ln>
                <a:noFill/>
              </a:ln>
              <a:solidFill>
                <a:schemeClr val="tx1"/>
              </a:solidFill>
              <a:effectLst>
                <a:outerShdw blurRad="50800" dist="50800" dir="5400000" sx="101000" sy="101000" algn="t" rotWithShape="0">
                  <a:prstClr val="black">
                    <a:alpha val="40000"/>
                  </a:prstClr>
                </a:outerShdw>
              </a:effectLst>
              <a:uLnTx/>
              <a:uFillTx/>
              <a:latin typeface="Garamond"/>
              <a:ea typeface="+mj-ea"/>
              <a:cs typeface="Garamond"/>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is a defeated foe</a:t>
            </a:r>
          </a:p>
          <a:p>
            <a:pPr lvl="1">
              <a:buFont typeface="Arial"/>
              <a:buChar char="•"/>
            </a:pPr>
            <a:r>
              <a:rPr lang="en-US" sz="2600" dirty="0" smtClean="0"/>
              <a:t>Satan has been judged and will be judged finally; his doom is certain:</a:t>
            </a:r>
          </a:p>
          <a:p>
            <a:pPr lvl="2">
              <a:buFont typeface="Arial"/>
              <a:buChar char="•"/>
            </a:pPr>
            <a:r>
              <a:rPr lang="en-US" sz="2400" dirty="0" smtClean="0"/>
              <a:t>He was cast out of His original position in Heaven </a:t>
            </a:r>
          </a:p>
          <a:p>
            <a:pPr lvl="2">
              <a:buFont typeface="Arial"/>
              <a:buChar char="•"/>
            </a:pPr>
            <a:r>
              <a:rPr lang="en-US" sz="2400" dirty="0" smtClean="0"/>
              <a:t>His judgment was pronounced in Eden</a:t>
            </a:r>
          </a:p>
          <a:p>
            <a:pPr lvl="2">
              <a:buFont typeface="Arial"/>
              <a:buChar char="•"/>
            </a:pPr>
            <a:r>
              <a:rPr lang="en-US" sz="2400" dirty="0" smtClean="0"/>
              <a:t>He was judged at the cross</a:t>
            </a:r>
          </a:p>
          <a:p>
            <a:pPr lvl="2">
              <a:buFont typeface="Arial"/>
              <a:buChar char="•"/>
            </a:pPr>
            <a:r>
              <a:rPr lang="en-US" sz="2400" dirty="0" smtClean="0"/>
              <a:t>He will be cast out in the middle of the tribulation</a:t>
            </a:r>
          </a:p>
          <a:p>
            <a:pPr lvl="2">
              <a:buFont typeface="Arial"/>
              <a:buChar char="•"/>
            </a:pPr>
            <a:r>
              <a:rPr lang="en-US" sz="2400" dirty="0" smtClean="0"/>
              <a:t>He will be bound in the pit for the duration of the millennium</a:t>
            </a:r>
          </a:p>
          <a:p>
            <a:pPr lvl="2">
              <a:buFont typeface="Arial"/>
              <a:buChar char="•"/>
            </a:pPr>
            <a:r>
              <a:rPr lang="en-US" sz="2400" dirty="0" smtClean="0"/>
              <a:t>He will be cast into the lake of fire at the end of the millennium</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Satan is a defeated foe</a:t>
            </a:r>
          </a:p>
          <a:p>
            <a:pPr lvl="1">
              <a:buFont typeface="Arial"/>
              <a:buChar char="•"/>
            </a:pPr>
            <a:r>
              <a:rPr lang="en-US" sz="2600" dirty="0" smtClean="0"/>
              <a:t>Christ defeated Satan at the cross — </a:t>
            </a:r>
          </a:p>
          <a:p>
            <a:pPr lvl="2">
              <a:buFont typeface="Arial"/>
              <a:buChar char="•"/>
            </a:pPr>
            <a:r>
              <a:rPr lang="en-US" sz="2400" dirty="0" smtClean="0"/>
              <a:t>Christ defeated death and thereby stripped Satan of his power and gave hope (confidence!) beyond the grave.</a:t>
            </a:r>
          </a:p>
          <a:p>
            <a:pPr lvl="2">
              <a:buFont typeface="Arial"/>
              <a:buChar char="•"/>
            </a:pPr>
            <a:r>
              <a:rPr lang="en-US" sz="2400" dirty="0" smtClean="0"/>
              <a:t>God is now both just and the One who justifies; His righteousness is fully validated.  This is the heart of redemption and the defeat of Satan.</a:t>
            </a:r>
          </a:p>
          <a:p>
            <a:pPr lvl="2">
              <a:buFont typeface="Arial"/>
              <a:buChar char="•"/>
            </a:pPr>
            <a:r>
              <a:rPr lang="en-US" sz="2400" dirty="0" smtClean="0"/>
              <a:t>Christ’s death and resurrection made it possible for a people to live a new and righteous life.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Genesis 3:1-15</a:t>
            </a:r>
          </a:p>
          <a:p>
            <a:pPr lvl="1">
              <a:buFont typeface="Arial"/>
              <a:buChar char="•"/>
            </a:pPr>
            <a:r>
              <a:rPr lang="en-US" sz="2600" dirty="0" smtClean="0"/>
              <a:t>Satan comes to Eve as a serpent, a created being</a:t>
            </a:r>
          </a:p>
          <a:p>
            <a:pPr lvl="1">
              <a:buFont typeface="Arial"/>
              <a:buChar char="•"/>
            </a:pPr>
            <a:r>
              <a:rPr lang="en-US" sz="2600" dirty="0" smtClean="0"/>
              <a:t>The interaction also indicates the nature of our warfare against Satan — he is opposed to us, a liar and deceiver, and a murderer. </a:t>
            </a:r>
          </a:p>
          <a:p>
            <a:pPr lvl="1">
              <a:buFont typeface="Arial"/>
              <a:buChar char="•"/>
            </a:pPr>
            <a:r>
              <a:rPr lang="en-US" sz="2600" dirty="0" smtClean="0"/>
              <a:t>Suffering and death are a consequence of the moral dilemma and are not unjust. </a:t>
            </a:r>
          </a:p>
          <a:p>
            <a:pPr>
              <a:buFont typeface="Arial"/>
              <a:buChar char="•"/>
            </a:pPr>
            <a:r>
              <a:rPr lang="en-US" sz="3000" dirty="0" smtClean="0"/>
              <a:t>Job 1-2</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1 Samuel</a:t>
            </a:r>
            <a:r>
              <a:rPr lang="en-US" sz="2800" dirty="0" smtClean="0"/>
              <a:t> 16:13-23 </a:t>
            </a:r>
            <a:endParaRPr lang="en-US" sz="2800" dirty="0" smtClean="0"/>
          </a:p>
          <a:p>
            <a:pPr lvl="1">
              <a:buFont typeface="Arial"/>
              <a:buChar char="•"/>
            </a:pPr>
            <a:r>
              <a:rPr lang="en-US" sz="2600" dirty="0" smtClean="0"/>
              <a:t>He judged Saul’s sinful rebellion with the demonic tormentor.</a:t>
            </a:r>
          </a:p>
          <a:p>
            <a:pPr lvl="1">
              <a:buFont typeface="Arial"/>
              <a:buChar char="•"/>
            </a:pPr>
            <a:r>
              <a:rPr lang="en-US" sz="2600" dirty="0" smtClean="0"/>
              <a:t>He exalted David by enabling David to bless Saul with peace in the midst of Saul’s suffering. </a:t>
            </a:r>
          </a:p>
          <a:p>
            <a:pPr>
              <a:buFont typeface="Arial"/>
              <a:buChar char="•"/>
            </a:pPr>
            <a:r>
              <a:rPr lang="en-US" sz="2800" dirty="0" smtClean="0"/>
              <a:t>James 4:7-8</a:t>
            </a:r>
          </a:p>
          <a:p>
            <a:pPr>
              <a:buFont typeface="Arial"/>
              <a:buChar char="•"/>
            </a:pPr>
            <a:r>
              <a:rPr lang="en-US" sz="2800" dirty="0" smtClean="0"/>
              <a:t>1 Corinthians 16:13</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Jude 9</a:t>
            </a:r>
          </a:p>
          <a:p>
            <a:pPr lvl="1">
              <a:buFont typeface="Arial"/>
              <a:buChar char="•"/>
            </a:pPr>
            <a:r>
              <a:rPr lang="en-US" sz="2400" dirty="0" smtClean="0"/>
              <a:t>Michael is described as </a:t>
            </a:r>
            <a:r>
              <a:rPr lang="en-US" sz="2400" u="sng" dirty="0" smtClean="0"/>
              <a:t>the</a:t>
            </a:r>
            <a:r>
              <a:rPr lang="en-US" sz="2400" dirty="0" smtClean="0"/>
              <a:t> archangel (cf. Dan. 10:13; Rev. 12:7-8; 1 Thess. 4:16).</a:t>
            </a:r>
          </a:p>
          <a:p>
            <a:pPr lvl="1">
              <a:buFont typeface="Arial"/>
              <a:buChar char="•"/>
            </a:pPr>
            <a:r>
              <a:rPr lang="en-US" sz="2400" dirty="0" smtClean="0"/>
              <a:t>Though a (the?) pre-eminent angel, Michael refused to pronounce a defaming verdict against Satan.</a:t>
            </a:r>
          </a:p>
          <a:p>
            <a:pPr lvl="1">
              <a:buFont typeface="Arial"/>
              <a:buChar char="•"/>
            </a:pPr>
            <a:r>
              <a:rPr lang="en-US" sz="2400" dirty="0" smtClean="0"/>
              <a:t>Michael entrusted Satan’s judgment to God.</a:t>
            </a:r>
          </a:p>
          <a:p>
            <a:pPr lvl="1">
              <a:buFont typeface="Arial"/>
              <a:buChar char="•"/>
            </a:pPr>
            <a:r>
              <a:rPr lang="en-US" sz="2400" dirty="0" smtClean="0"/>
              <a:t>By application, if Michael with all of his angelic power and authority is hesitant to rebuke Satan, but simply entrusts Satan to the condemnation of God, then no man should dare to rebuke Satan.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Romans 8:28-29</a:t>
            </a:r>
          </a:p>
          <a:p>
            <a:pPr>
              <a:buFont typeface="Arial"/>
              <a:buChar char="•"/>
            </a:pPr>
            <a:r>
              <a:rPr lang="en-US" sz="2800" dirty="0" smtClean="0"/>
              <a:t>2 Corinthians 11:14</a:t>
            </a:r>
          </a:p>
          <a:p>
            <a:pPr>
              <a:buFont typeface="Arial"/>
              <a:buChar char="•"/>
            </a:pPr>
            <a:r>
              <a:rPr lang="en-US" sz="2800" dirty="0" smtClean="0"/>
              <a:t>1 Peter 5:8-9</a:t>
            </a:r>
          </a:p>
          <a:p>
            <a:pPr>
              <a:buFont typeface="Arial"/>
              <a:buChar char="•"/>
            </a:pPr>
            <a:r>
              <a:rPr lang="en-US" sz="2800" dirty="0" smtClean="0"/>
              <a:t>James 2:19</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Ephesians 6:10-18</a:t>
            </a:r>
          </a:p>
          <a:p>
            <a:pPr lvl="1">
              <a:buFont typeface="Arial"/>
              <a:buChar char="•"/>
            </a:pPr>
            <a:r>
              <a:rPr lang="en-US" sz="2600" dirty="0" smtClean="0"/>
              <a:t>Be strong in the Lord is a passive imperative — it’s a command to allow God to do His work.</a:t>
            </a:r>
          </a:p>
          <a:p>
            <a:pPr lvl="1">
              <a:buFont typeface="Arial"/>
              <a:buChar char="•"/>
            </a:pPr>
            <a:r>
              <a:rPr lang="en-US" sz="2600" dirty="0" smtClean="0"/>
              <a:t>Put on is another means of being strong in the Lord — the believer wears God’s provision.</a:t>
            </a:r>
          </a:p>
          <a:p>
            <a:pPr lvl="1">
              <a:buFont typeface="Arial"/>
              <a:buChar char="•"/>
            </a:pPr>
            <a:r>
              <a:rPr lang="en-US" sz="2600" dirty="0" smtClean="0"/>
              <a:t>The armor is God’s defensive protection against the schemes of the devil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lvl="1">
              <a:buFont typeface="Arial"/>
              <a:buChar char="•"/>
            </a:pPr>
            <a:r>
              <a:rPr lang="en-US" sz="2600" dirty="0" smtClean="0"/>
              <a:t>The armor of God is — </a:t>
            </a:r>
          </a:p>
          <a:p>
            <a:pPr lvl="2">
              <a:buFont typeface="Arial"/>
              <a:buChar char="•"/>
            </a:pPr>
            <a:r>
              <a:rPr lang="en-US" sz="2400" dirty="0" smtClean="0"/>
              <a:t>Truth (</a:t>
            </a:r>
            <a:r>
              <a:rPr lang="en-US" sz="2400" dirty="0" err="1" smtClean="0"/>
              <a:t>v</a:t>
            </a:r>
            <a:r>
              <a:rPr lang="en-US" sz="2400" dirty="0" smtClean="0"/>
              <a:t>. 14)</a:t>
            </a:r>
          </a:p>
          <a:p>
            <a:pPr lvl="2">
              <a:buFont typeface="Arial"/>
              <a:buChar char="•"/>
            </a:pPr>
            <a:r>
              <a:rPr lang="en-US" sz="2400" dirty="0" smtClean="0"/>
              <a:t>Righteousness (</a:t>
            </a:r>
            <a:r>
              <a:rPr lang="en-US" sz="2400" dirty="0" err="1" smtClean="0"/>
              <a:t>v</a:t>
            </a:r>
            <a:r>
              <a:rPr lang="en-US" sz="2400" dirty="0" smtClean="0"/>
              <a:t>. 14b)</a:t>
            </a:r>
          </a:p>
          <a:p>
            <a:pPr lvl="2">
              <a:buFont typeface="Arial"/>
              <a:buChar char="•"/>
            </a:pPr>
            <a:r>
              <a:rPr lang="en-US" sz="2400" dirty="0" smtClean="0"/>
              <a:t> Gospel (</a:t>
            </a:r>
            <a:r>
              <a:rPr lang="en-US" sz="2400" dirty="0" err="1" smtClean="0"/>
              <a:t>v</a:t>
            </a:r>
            <a:r>
              <a:rPr lang="en-US" sz="2400" dirty="0" smtClean="0"/>
              <a:t>. 15)</a:t>
            </a:r>
          </a:p>
          <a:p>
            <a:pPr lvl="2">
              <a:buFont typeface="Arial"/>
              <a:buChar char="•"/>
            </a:pPr>
            <a:r>
              <a:rPr lang="en-US" sz="2400" dirty="0" smtClean="0"/>
              <a:t>Trust (</a:t>
            </a:r>
            <a:r>
              <a:rPr lang="en-US" sz="2400" dirty="0" err="1" smtClean="0"/>
              <a:t>v</a:t>
            </a:r>
            <a:r>
              <a:rPr lang="en-US" sz="2400" dirty="0" smtClean="0"/>
              <a:t>. 16) </a:t>
            </a:r>
          </a:p>
          <a:p>
            <a:pPr lvl="2">
              <a:buFont typeface="Arial"/>
              <a:buChar char="•"/>
            </a:pPr>
            <a:r>
              <a:rPr lang="en-US" sz="2400" dirty="0" smtClean="0"/>
              <a:t>Assurance (</a:t>
            </a:r>
            <a:r>
              <a:rPr lang="en-US" sz="2400" dirty="0" err="1" smtClean="0"/>
              <a:t>v</a:t>
            </a:r>
            <a:r>
              <a:rPr lang="en-US" sz="2400" dirty="0" smtClean="0"/>
              <a:t>. 17a)</a:t>
            </a:r>
          </a:p>
          <a:p>
            <a:pPr lvl="2">
              <a:buFont typeface="Arial"/>
              <a:buChar char="•"/>
            </a:pPr>
            <a:r>
              <a:rPr lang="en-US" sz="2400" dirty="0" smtClean="0"/>
              <a:t> Scripture (</a:t>
            </a:r>
            <a:r>
              <a:rPr lang="en-US" sz="2400" dirty="0" err="1" smtClean="0"/>
              <a:t>v</a:t>
            </a:r>
            <a:r>
              <a:rPr lang="en-US" sz="2400" dirty="0" smtClean="0"/>
              <a:t>. 17b)</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Key Passages and Principles</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Romans 8:9-16</a:t>
            </a:r>
          </a:p>
          <a:p>
            <a:pPr>
              <a:buFont typeface="Arial"/>
              <a:buChar char="•"/>
            </a:pPr>
            <a:r>
              <a:rPr lang="en-US" sz="2800" dirty="0" smtClean="0"/>
              <a:t>2 Corinthians 10:5</a:t>
            </a:r>
          </a:p>
          <a:p>
            <a:pPr>
              <a:buFont typeface="Arial"/>
              <a:buChar char="•"/>
            </a:pPr>
            <a:r>
              <a:rPr lang="en-US" sz="2800" dirty="0" smtClean="0"/>
              <a:t>2 Timothy 2:26</a:t>
            </a:r>
          </a:p>
          <a:p>
            <a:pPr>
              <a:buFont typeface="Arial"/>
              <a:buChar char="•"/>
            </a:pPr>
            <a:r>
              <a:rPr lang="en-US" sz="2800" dirty="0" smtClean="0"/>
              <a:t>1 John 5:19</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 Biblical Methodology</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Is there a biblical mandate or permission to cast out demons?</a:t>
            </a:r>
          </a:p>
          <a:p>
            <a:pPr lvl="1">
              <a:buFont typeface="Arial"/>
              <a:buChar char="•"/>
            </a:pPr>
            <a:r>
              <a:rPr lang="en-US" sz="2600" dirty="0" smtClean="0"/>
              <a:t>Only four NT books refer to casting out demons (Matthew, Mark, Luke, Acts).  Only four other NT books even mention demons (John, 1 Timothy, James, Revelation).</a:t>
            </a:r>
          </a:p>
          <a:p>
            <a:pPr lvl="1">
              <a:buFont typeface="Arial"/>
              <a:buChar char="•"/>
            </a:pPr>
            <a:r>
              <a:rPr lang="en-US" sz="2600" dirty="0" smtClean="0"/>
              <a:t>No biblical passages ever commend or command believers to cast out demons.  Most casting out of demons is done as a means of battling and overcoming sin; Scripture never provides that as a means of our warfare against the flesh.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 Biblical Methodology</a:t>
            </a:r>
          </a:p>
        </p:txBody>
      </p:sp>
      <p:sp>
        <p:nvSpPr>
          <p:cNvPr id="3" name="Content Placeholder 2"/>
          <p:cNvSpPr>
            <a:spLocks noGrp="1"/>
          </p:cNvSpPr>
          <p:nvPr>
            <p:ph idx="1"/>
          </p:nvPr>
        </p:nvSpPr>
        <p:spPr>
          <a:xfrm>
            <a:off x="685800" y="1269900"/>
            <a:ext cx="7770813" cy="4846320"/>
          </a:xfrm>
        </p:spPr>
        <p:txBody>
          <a:bodyPr/>
          <a:lstStyle/>
          <a:p>
            <a:pPr lvl="1">
              <a:buFont typeface="Arial"/>
              <a:buChar char="•"/>
            </a:pPr>
            <a:r>
              <a:rPr lang="en-US" sz="2600" dirty="0" smtClean="0"/>
              <a:t>Note the distinction between moral and situational evil.</a:t>
            </a:r>
          </a:p>
          <a:p>
            <a:pPr lvl="1">
              <a:buFont typeface="Arial"/>
              <a:buChar char="•"/>
            </a:pPr>
            <a:r>
              <a:rPr lang="en-US" sz="2600" dirty="0" smtClean="0"/>
              <a:t>Many aspects of Jesus’ ministry are not to be copied by believers.</a:t>
            </a:r>
          </a:p>
          <a:p>
            <a:pPr lvl="1">
              <a:buFont typeface="Arial"/>
              <a:buChar char="•"/>
            </a:pPr>
            <a:r>
              <a:rPr lang="en-US" sz="2600" dirty="0" smtClean="0"/>
              <a:t>Remember Jesus’ reason for casting out demons and performing signs.</a:t>
            </a:r>
          </a:p>
          <a:p>
            <a:pPr lvl="1">
              <a:buFont typeface="Arial"/>
              <a:buChar char="•"/>
            </a:pPr>
            <a:r>
              <a:rPr lang="en-US" sz="2600" dirty="0" smtClean="0"/>
              <a:t>Christians should avoid relying on their own power and authority in dealing with demons, since even the only named Archangel (Michael) refused to rely on his own strength in dealing with Satan (Jude 9).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2379" y="121024"/>
            <a:ext cx="8459243" cy="914400"/>
          </a:xfrm>
        </p:spPr>
        <p:txBody>
          <a:bodyPr>
            <a:normAutofit/>
          </a:bodyPr>
          <a:lstStyle/>
          <a:p>
            <a:r>
              <a:rPr lang="en-US" sz="4000" b="1" dirty="0" smtClean="0">
                <a:latin typeface="Garamond"/>
                <a:cs typeface="Garamond"/>
              </a:rPr>
              <a:t>A Biblical Methodology</a:t>
            </a: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What is the biblical pattern of handling suspected demon possession?</a:t>
            </a:r>
          </a:p>
          <a:p>
            <a:pPr lvl="1">
              <a:buFont typeface="Arial"/>
              <a:buChar char="•"/>
            </a:pPr>
            <a:r>
              <a:rPr lang="en-US" sz="2600" dirty="0" smtClean="0"/>
              <a:t>Repent of sin </a:t>
            </a:r>
          </a:p>
          <a:p>
            <a:pPr lvl="1">
              <a:buFont typeface="Arial"/>
              <a:buChar char="•"/>
            </a:pPr>
            <a:r>
              <a:rPr lang="en-US" sz="2600" dirty="0" smtClean="0"/>
              <a:t>Practice the basic pattern of sanctification (put off sin, put on righteousness, renew your mind)</a:t>
            </a:r>
          </a:p>
          <a:p>
            <a:pPr lvl="1">
              <a:buFont typeface="Arial"/>
              <a:buChar char="•"/>
            </a:pPr>
            <a:r>
              <a:rPr lang="en-US" sz="2600" dirty="0" smtClean="0"/>
              <a:t>Take in and be absorbed with the Word of God.</a:t>
            </a:r>
          </a:p>
          <a:p>
            <a:pPr lvl="1">
              <a:buFont typeface="Arial"/>
              <a:buChar char="•"/>
            </a:pPr>
            <a:r>
              <a:rPr lang="en-US" sz="2600" dirty="0" smtClean="0"/>
              <a:t>Resist sin by obeying the Scriptures. Disobedience was first practiced by Satan and he loves to draw people away from Christ by tempting them to disobedient rebellion.</a:t>
            </a:r>
          </a:p>
          <a:p>
            <a:pPr lvl="1">
              <a:buFont typeface="Arial"/>
              <a:buChar char="•"/>
            </a:pPr>
            <a:r>
              <a:rPr lang="en-US" sz="2600" dirty="0" smtClean="0"/>
              <a:t>Christians should recognize the power of Satan, but not be afraid of him or his followers.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A Biblical Methodology</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noAutofit/>
          </a:bodyPr>
          <a:lstStyle/>
          <a:p>
            <a:pPr marL="0" indent="1588" algn="ctr">
              <a:buNone/>
            </a:pPr>
            <a:r>
              <a:rPr lang="en-US" sz="2600" i="1" dirty="0" smtClean="0"/>
              <a:t>“The greatest weapon which the Church possesses is the Word of God proclaimed in the fulness of His Spirit. Here are the facts, and no fact is truly understood when divorced from the Divine revelation of Holy Scripture. The Gospel unfolded in Scripture is said to be the ‘power of God unto salvation’ (Rom 1:16)…When we face Satan with the sword of the Spirit, we do so with the weapon he dreads most. Our Lord in His temptation used no other weapon. Let the Lord’s people unite to rely in faith and obedience upon the sole mighty Word of God, and God will give peace to them, blessing their efforts in accordance with His sovereign purpose of grace, and using the prayerful proclamation of that Word to bring about the ultimate doom of the adversary.” [Leahy, 168.]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A Biblical Methodology</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“We experience deliverance from the power of Satan when we turn consciously from darkness to the light.  The one who blinds us that we might wallow in lies, lusts, and misery is sentenced to everlasting darkness, while we who once lived in fear of death now rise to life in hope of the resurrection.” [</a:t>
            </a:r>
            <a:r>
              <a:rPr lang="en-US" sz="2800" i="1" dirty="0" err="1" smtClean="0"/>
              <a:t>Powlison</a:t>
            </a:r>
            <a:r>
              <a:rPr lang="en-US" sz="2800" i="1" dirty="0" smtClean="0"/>
              <a:t>, 22.]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Resources</a:t>
            </a:r>
            <a:endParaRPr lang="en-US" sz="4000" b="1" dirty="0">
              <a:latin typeface="Garamond"/>
              <a:cs typeface="Garamond"/>
            </a:endParaRPr>
          </a:p>
        </p:txBody>
      </p:sp>
      <p:pic>
        <p:nvPicPr>
          <p:cNvPr id="5" name="Picture 4" descr="Powlison, Power Encounters.jpg"/>
          <p:cNvPicPr>
            <a:picLocks noChangeAspect="1"/>
          </p:cNvPicPr>
          <p:nvPr/>
        </p:nvPicPr>
        <p:blipFill>
          <a:blip r:embed="rId2"/>
          <a:stretch>
            <a:fillRect/>
          </a:stretch>
        </p:blipFill>
        <p:spPr>
          <a:xfrm>
            <a:off x="685799" y="1035424"/>
            <a:ext cx="2849484" cy="4572000"/>
          </a:xfrm>
          <a:prstGeom prst="rect">
            <a:avLst/>
          </a:prstGeom>
        </p:spPr>
      </p:pic>
      <p:pic>
        <p:nvPicPr>
          <p:cNvPr id="6" name="Picture 5" descr="Leahy, Satan Cast Out.jpg"/>
          <p:cNvPicPr>
            <a:picLocks noChangeAspect="1"/>
          </p:cNvPicPr>
          <p:nvPr/>
        </p:nvPicPr>
        <p:blipFill>
          <a:blip r:embed="rId3"/>
          <a:stretch>
            <a:fillRect/>
          </a:stretch>
        </p:blipFill>
        <p:spPr>
          <a:xfrm>
            <a:off x="5361333" y="1035424"/>
            <a:ext cx="3096866" cy="45720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CBC PowerPoint - Template for Event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ACBC PowerPoint - Template for Events</Template>
  <TotalTime>138</TotalTime>
  <Words>2953</Words>
  <Application>Microsoft Macintosh PowerPoint</Application>
  <PresentationFormat>On-screen Show (4:3)</PresentationFormat>
  <Paragraphs>189</Paragraphs>
  <Slides>38</Slides>
  <Notes>1</Notes>
  <HiddenSlides>0</HiddenSlides>
  <MMClips>0</MMClips>
  <ScaleCrop>false</ScaleCrop>
  <HeadingPairs>
    <vt:vector size="4" baseType="variant">
      <vt:variant>
        <vt:lpstr>Design Template</vt:lpstr>
      </vt:variant>
      <vt:variant>
        <vt:i4>1</vt:i4>
      </vt:variant>
      <vt:variant>
        <vt:lpstr>Slide Titles</vt:lpstr>
      </vt:variant>
      <vt:variant>
        <vt:i4>38</vt:i4>
      </vt:variant>
    </vt:vector>
  </HeadingPairs>
  <TitlesOfParts>
    <vt:vector size="39" baseType="lpstr">
      <vt:lpstr>ACBC PowerPoint - Template for Events</vt:lpstr>
      <vt:lpstr>Counseling 8</vt:lpstr>
      <vt:lpstr>An Overview of the Devil &amp; His Work</vt:lpstr>
      <vt:lpstr>An Overview of the Devil &amp; His Work</vt:lpstr>
      <vt:lpstr>An Overview of the Devil &amp; His Work</vt:lpstr>
      <vt:lpstr>An Overview of the Devil &amp; His Work</vt:lpstr>
      <vt:lpstr>An Overview of the Devil &amp; His Work</vt:lpstr>
      <vt:lpstr>An Overview of the Devil &amp; His Work</vt:lpstr>
      <vt:lpstr>Slide 8</vt:lpstr>
      <vt:lpstr>An Overview of the Devil &amp; His Work</vt:lpstr>
      <vt:lpstr>An Overview of the Devil &amp; His Work</vt:lpstr>
      <vt:lpstr>An Overview of Demons</vt:lpstr>
      <vt:lpstr>An Overview of Demons</vt:lpstr>
      <vt:lpstr>An Overview of Demons</vt:lpstr>
      <vt:lpstr>An Overview of Demons</vt:lpstr>
      <vt:lpstr>Definitions: Demon Possession</vt:lpstr>
      <vt:lpstr>An Overview of Demons</vt:lpstr>
      <vt:lpstr>An Overview of Demons</vt:lpstr>
      <vt:lpstr>The Operation of the Devil / Demons</vt:lpstr>
      <vt:lpstr>The Operation of the Devil / Demons</vt:lpstr>
      <vt:lpstr>Slide 20</vt:lpstr>
      <vt:lpstr>Slide 21</vt:lpstr>
      <vt:lpstr>The Operation of the Devil / Demons</vt:lpstr>
      <vt:lpstr>Slide 23</vt:lpstr>
      <vt:lpstr>Key Passages and Principles</vt:lpstr>
      <vt:lpstr>Key Passages and Principles</vt:lpstr>
      <vt:lpstr>Key Passages and Principles</vt:lpstr>
      <vt:lpstr>Key Passages and Principles</vt:lpstr>
      <vt:lpstr>Key Passages and Principles</vt:lpstr>
      <vt:lpstr>Key Passages and Principles</vt:lpstr>
      <vt:lpstr>Key Passages and Principles</vt:lpstr>
      <vt:lpstr>Key Passages and Principles</vt:lpstr>
      <vt:lpstr>Key Passages and Principles</vt:lpstr>
      <vt:lpstr>A Biblical Methodology</vt:lpstr>
      <vt:lpstr>A Biblical Methodology</vt:lpstr>
      <vt:lpstr>A Biblical Methodology</vt:lpstr>
      <vt:lpstr>A Biblical Methodology</vt:lpstr>
      <vt:lpstr>A Biblical Methodology</vt:lpstr>
      <vt:lpstr>Resources</vt:lpstr>
    </vt:vector>
  </TitlesOfParts>
  <Company>Grace Bible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Palmer</dc:creator>
  <cp:lastModifiedBy>Terry Enns</cp:lastModifiedBy>
  <cp:revision>59</cp:revision>
  <dcterms:created xsi:type="dcterms:W3CDTF">2016-11-12T22:07:00Z</dcterms:created>
  <dcterms:modified xsi:type="dcterms:W3CDTF">2016-11-12T22:08:05Z</dcterms:modified>
</cp:coreProperties>
</file>