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s/slide16.xml" ContentType="application/vnd.openxmlformats-officedocument.presentationml.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14.xml" ContentType="application/vnd.openxmlformats-officedocument.presentationml.slideLayout+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98" r:id="rId1"/>
  </p:sldMasterIdLst>
  <p:notesMasterIdLst>
    <p:notesMasterId r:id="rId30"/>
  </p:notesMasterIdLst>
  <p:handoutMasterIdLst>
    <p:handoutMasterId r:id="rId31"/>
  </p:handoutMasterIdLst>
  <p:sldIdLst>
    <p:sldId id="256" r:id="rId2"/>
    <p:sldId id="257" r:id="rId3"/>
    <p:sldId id="281" r:id="rId4"/>
    <p:sldId id="282"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83" r:id="rId19"/>
    <p:sldId id="271" r:id="rId20"/>
    <p:sldId id="272" r:id="rId21"/>
    <p:sldId id="273" r:id="rId22"/>
    <p:sldId id="274" r:id="rId23"/>
    <p:sldId id="275" r:id="rId24"/>
    <p:sldId id="276" r:id="rId25"/>
    <p:sldId id="277" r:id="rId26"/>
    <p:sldId id="278" r:id="rId27"/>
    <p:sldId id="279" r:id="rId28"/>
    <p:sldId id="28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
      </p:ext>
    </p:extLst>
  </p:showPr>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118" d="100"/>
          <a:sy n="118" d="100"/>
        </p:scale>
        <p:origin x="-504" y="-8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ADDB84-2A66-AB44-8993-009B269D602C}" type="datetime1">
              <a:rPr lang="en-US" smtClean="0"/>
              <a:pPr/>
              <a:t>11/10/16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2A1C3ED-26DD-A647-8B25-E20E10D6F0EC}"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071403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FC28B8-E28B-7D4B-8A7B-036A351ECEF6}" type="datetime1">
              <a:rPr lang="en-US" smtClean="0"/>
              <a:pPr/>
              <a:t>11/10/16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B60BEA-D7FA-2B4F-A654-625576430BE8}"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322823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B60BEA-D7FA-2B4F-A654-625576430BE8}"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54924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n-US" smtClean="0"/>
              <a:t>Click to edit Master title style</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r>
              <a:rPr lang="en-US" smtClean="0"/>
              <a:t>Name, Copyright Information</a:t>
            </a:r>
            <a:endParaRPr lang="en-US"/>
          </a:p>
        </p:txBody>
      </p:sp>
      <p:sp>
        <p:nvSpPr>
          <p:cNvPr id="8" name="Footer Placeholder 7"/>
          <p:cNvSpPr>
            <a:spLocks noGrp="1"/>
          </p:cNvSpPr>
          <p:nvPr>
            <p:ph type="ftr" sz="quarter" idx="11"/>
          </p:nvPr>
        </p:nvSpPr>
        <p:spPr/>
        <p:txBody>
          <a:bodyPr/>
          <a:lstStyle/>
          <a:p>
            <a:r>
              <a:rPr lang="en-US" smtClean="0"/>
              <a:t>Name, Copyright Information</a:t>
            </a:r>
            <a:endParaRPr lang="en-US"/>
          </a:p>
        </p:txBody>
      </p:sp>
      <p:sp>
        <p:nvSpPr>
          <p:cNvPr id="9" name="Slide Number Placeholder 8"/>
          <p:cNvSpPr>
            <a:spLocks noGrp="1"/>
          </p:cNvSpPr>
          <p:nvPr>
            <p:ph type="sldNum" sz="quarter" idx="12"/>
          </p:nvPr>
        </p:nvSpPr>
        <p:spPr/>
        <p:txBody>
          <a:bodyPr/>
          <a:lstStyle/>
          <a:p>
            <a:fld id="{81DF819C-353F-A348-9CD5-312D288A3529}" type="slidenum">
              <a:rPr lang="en-US" smtClean="0"/>
              <a:pPr/>
              <a:t>‹#›</a:t>
            </a:fld>
            <a:endParaRPr lang="en-US"/>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t>Name, Copyright Information</a:t>
            </a:r>
            <a:endParaRPr lang="en-US"/>
          </a:p>
        </p:txBody>
      </p:sp>
      <p:sp>
        <p:nvSpPr>
          <p:cNvPr id="4" name="Footer Placeholder 3"/>
          <p:cNvSpPr>
            <a:spLocks noGrp="1"/>
          </p:cNvSpPr>
          <p:nvPr>
            <p:ph type="ftr" sz="quarter" idx="11"/>
          </p:nvPr>
        </p:nvSpPr>
        <p:spPr/>
        <p:txBody>
          <a:bodyPr/>
          <a:lstStyle/>
          <a:p>
            <a:r>
              <a:rPr lang="en-US" smtClean="0"/>
              <a:t>Name, Copyright Information</a:t>
            </a:r>
            <a:endParaRPr lang="en-US"/>
          </a:p>
        </p:txBody>
      </p:sp>
      <p:sp>
        <p:nvSpPr>
          <p:cNvPr id="5" name="Slide Number Placeholder 4"/>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Name, Copyright Information</a:t>
            </a:r>
            <a:endParaRPr lang="en-US"/>
          </a:p>
        </p:txBody>
      </p:sp>
      <p:sp>
        <p:nvSpPr>
          <p:cNvPr id="3" name="Footer Placeholder 2"/>
          <p:cNvSpPr>
            <a:spLocks noGrp="1"/>
          </p:cNvSpPr>
          <p:nvPr>
            <p:ph type="ftr" sz="quarter" idx="11"/>
          </p:nvPr>
        </p:nvSpPr>
        <p:spPr/>
        <p:txBody>
          <a:bodyPr/>
          <a:lstStyle/>
          <a:p>
            <a:r>
              <a:rPr lang="en-US" smtClean="0"/>
              <a:t>Name, Copyright Information</a:t>
            </a:r>
            <a:endParaRPr lang="en-US"/>
          </a:p>
        </p:txBody>
      </p:sp>
      <p:sp>
        <p:nvSpPr>
          <p:cNvPr id="4" name="Slide Number Placeholder 3"/>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Name, Copyright Information</a:t>
            </a:r>
            <a:endParaRPr lang="en-US"/>
          </a:p>
        </p:txBody>
      </p:sp>
      <p:sp>
        <p:nvSpPr>
          <p:cNvPr id="6" name="Footer Placeholder 5"/>
          <p:cNvSpPr>
            <a:spLocks noGrp="1"/>
          </p:cNvSpPr>
          <p:nvPr>
            <p:ph type="ftr" sz="quarter" idx="11"/>
          </p:nvPr>
        </p:nvSpPr>
        <p:spPr/>
        <p:txBody>
          <a:bodyPr/>
          <a:lstStyle/>
          <a:p>
            <a:r>
              <a:rPr lang="en-US" smtClean="0"/>
              <a:t>Name, Copyright Information</a:t>
            </a:r>
            <a:endParaRPr lang="en-US"/>
          </a:p>
        </p:txBody>
      </p:sp>
      <p:sp>
        <p:nvSpPr>
          <p:cNvPr id="7" name="Slide Number Placeholder 6"/>
          <p:cNvSpPr>
            <a:spLocks noGrp="1"/>
          </p:cNvSpPr>
          <p:nvPr>
            <p:ph type="sldNum" sz="quarter" idx="12"/>
          </p:nvPr>
        </p:nvSpPr>
        <p:spPr/>
        <p:txBody>
          <a:bodyPr/>
          <a:lstStyle/>
          <a:p>
            <a:fld id="{81DF819C-353F-A348-9CD5-312D288A3529}" type="slidenum">
              <a:rPr lang="en-US" smtClean="0"/>
              <a:pPr/>
              <a:t>‹#›</a:t>
            </a:fld>
            <a:endParaRPr lang="en-US"/>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Name, Copyright Information</a:t>
            </a:r>
            <a:endParaRPr lang="en-US"/>
          </a:p>
        </p:txBody>
      </p:sp>
      <p:sp>
        <p:nvSpPr>
          <p:cNvPr id="5" name="Footer Placeholder 4"/>
          <p:cNvSpPr>
            <a:spLocks noGrp="1"/>
          </p:cNvSpPr>
          <p:nvPr>
            <p:ph type="ftr" sz="quarter" idx="11"/>
          </p:nvPr>
        </p:nvSpPr>
        <p:spPr/>
        <p:txBody>
          <a:bodyPr/>
          <a:lstStyle/>
          <a:p>
            <a:r>
              <a:rPr lang="en-US" smtClean="0"/>
              <a:t>Name, Copyright Information</a:t>
            </a:r>
            <a:endParaRPr lang="en-US"/>
          </a:p>
        </p:txBody>
      </p:sp>
      <p:sp>
        <p:nvSpPr>
          <p:cNvPr id="6" name="Slide Number Placeholder 5"/>
          <p:cNvSpPr>
            <a:spLocks noGrp="1"/>
          </p:cNvSpPr>
          <p:nvPr>
            <p:ph type="sldNum" sz="quarter" idx="12"/>
          </p:nvPr>
        </p:nvSpPr>
        <p:spPr/>
        <p:txBody>
          <a:bodyPr/>
          <a:lstStyle/>
          <a:p>
            <a:fld id="{81DF819C-353F-A348-9CD5-312D288A352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7"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71000">
              <a:schemeClr val="bg2"/>
            </a:gs>
            <a:gs pos="100000">
              <a:schemeClr val="bg2">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n-US" smtClean="0"/>
              <a:t>Click to edit Master title style</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r>
              <a:rPr lang="en-US" smtClean="0"/>
              <a:t>Name, Copyright Information</a:t>
            </a:r>
            <a:endParaRPr lang="en-US"/>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r>
              <a:rPr lang="en-US" smtClean="0"/>
              <a:t>Name, Copyright Information</a:t>
            </a:r>
            <a:endParaRPr lang="en-US" dirty="0"/>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81DF819C-353F-A348-9CD5-312D288A3529}" type="slidenum">
              <a:rPr lang="en-US" smtClean="0"/>
              <a:pPr/>
              <a:t>‹#›</a:t>
            </a:fld>
            <a:endParaRPr lang="en-US"/>
          </a:p>
        </p:txBody>
      </p:sp>
      <p:pic>
        <p:nvPicPr>
          <p:cNvPr id="8" name="Picture 7" descr="Badge-Dark-Blue.png"/>
          <p:cNvPicPr>
            <a:picLocks noChangeAspect="1"/>
          </p:cNvPicPr>
          <p:nvPr/>
        </p:nvPicPr>
        <p:blipFill>
          <a:blip r:embed="rId16">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3918" y="5918079"/>
            <a:ext cx="913896" cy="869586"/>
          </a:xfrm>
          <a:prstGeom prst="rect">
            <a:avLst/>
          </a:prstGeom>
        </p:spPr>
      </p:pic>
    </p:spTree>
  </p:cSld>
  <p:clrMap bg1="dk1" tx1="lt1" bg2="dk2" tx2="lt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Lst>
  <p:hf sldNum="0" hdr="0" ftr="0"/>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7"/>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7"/>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7"/>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7"/>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7"/>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7"/>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Garamond"/>
                <a:cs typeface="Garamond"/>
              </a:rPr>
              <a:t>Theology 21</a:t>
            </a:r>
            <a:endParaRPr lang="en-US" dirty="0">
              <a:latin typeface="Garamond"/>
              <a:cs typeface="Garamond"/>
            </a:endParaRPr>
          </a:p>
        </p:txBody>
      </p:sp>
      <p:sp>
        <p:nvSpPr>
          <p:cNvPr id="3" name="Subtitle 2"/>
          <p:cNvSpPr>
            <a:spLocks noGrp="1"/>
          </p:cNvSpPr>
          <p:nvPr>
            <p:ph type="subTitle" idx="1"/>
          </p:nvPr>
        </p:nvSpPr>
        <p:spPr/>
        <p:txBody>
          <a:bodyPr/>
          <a:lstStyle/>
          <a:p>
            <a:r>
              <a:rPr lang="en-US" dirty="0" smtClean="0">
                <a:latin typeface="Garamond"/>
                <a:cs typeface="Garamond"/>
              </a:rPr>
              <a:t>Explain the role of the Holy Spirit in the Christian life describing the importance of this role in the counseling process. </a:t>
            </a:r>
            <a:endParaRPr lang="en-US" dirty="0">
              <a:latin typeface="Garamond"/>
              <a:cs typeface="Garamond"/>
            </a:endParaRPr>
          </a:p>
        </p:txBody>
      </p:sp>
      <p:sp>
        <p:nvSpPr>
          <p:cNvPr id="6" name="Date Placeholder 5"/>
          <p:cNvSpPr>
            <a:spLocks noGrp="1"/>
          </p:cNvSpPr>
          <p:nvPr>
            <p:ph type="dt" sz="half" idx="10"/>
          </p:nvPr>
        </p:nvSpPr>
        <p:spPr>
          <a:xfrm>
            <a:off x="6620435" y="5779120"/>
            <a:ext cx="2133600" cy="705591"/>
          </a:xfrm>
        </p:spPr>
        <p:txBody>
          <a:bodyPr/>
          <a:lstStyle/>
          <a:p>
            <a:r>
              <a:rPr lang="en-US" dirty="0" smtClean="0">
                <a:latin typeface="Cambria"/>
                <a:cs typeface="Cambria"/>
              </a:rPr>
              <a:t>Terry Enns</a:t>
            </a:r>
          </a:p>
          <a:p>
            <a:r>
              <a:rPr lang="en-US" dirty="0" smtClean="0">
                <a:latin typeface="Cambria"/>
                <a:cs typeface="Cambria"/>
              </a:rPr>
              <a:t>tenns@gbcgranbury.com</a:t>
            </a:r>
          </a:p>
          <a:p>
            <a:r>
              <a:rPr lang="en-US" dirty="0" err="1" smtClean="0">
                <a:latin typeface="Cambria"/>
                <a:cs typeface="Cambria"/>
              </a:rPr>
              <a:t>wordsofgrace.wordpress.com</a:t>
            </a:r>
            <a:endParaRPr lang="en-US" dirty="0">
              <a:latin typeface="Cambria"/>
              <a:cs typeface="Cambria"/>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31839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Definitions: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Holy Spirit is the third member of the Triune God — a person, not a feeling, force, idea, or movement.  That He is a person (though not in bodily form) is clear from — </a:t>
            </a:r>
          </a:p>
          <a:p>
            <a:pPr lvl="1">
              <a:buFont typeface="Wingdings" charset="2"/>
              <a:buChar char="ü"/>
            </a:pPr>
            <a:r>
              <a:rPr lang="en-US" sz="2600" dirty="0" smtClean="0"/>
              <a:t>His </a:t>
            </a:r>
            <a:r>
              <a:rPr lang="en-US" sz="2600" b="1" u="sng" cap="small" dirty="0" smtClean="0">
                <a:solidFill>
                  <a:srgbClr val="FFFF00"/>
                </a:solidFill>
              </a:rPr>
              <a:t>intellect</a:t>
            </a:r>
            <a:r>
              <a:rPr lang="en-US" sz="2600" dirty="0" smtClean="0"/>
              <a:t>, emotions, and will. </a:t>
            </a:r>
          </a:p>
          <a:p>
            <a:pPr lvl="1">
              <a:buFont typeface="Wingdings" charset="2"/>
              <a:buChar char="ü"/>
            </a:pPr>
            <a:r>
              <a:rPr lang="en-US" sz="2600" dirty="0" smtClean="0"/>
              <a:t>His </a:t>
            </a:r>
            <a:r>
              <a:rPr lang="en-US" sz="2600" b="1" u="sng" cap="small" dirty="0" smtClean="0">
                <a:solidFill>
                  <a:srgbClr val="FFFF00"/>
                </a:solidFill>
              </a:rPr>
              <a:t>functions </a:t>
            </a:r>
            <a:r>
              <a:rPr lang="en-US" sz="2600" dirty="0" smtClean="0"/>
              <a:t>— including teaching, praying, testifying, convicting, and guiding.</a:t>
            </a:r>
          </a:p>
          <a:p>
            <a:pPr lvl="1">
              <a:buFont typeface="Wingdings" charset="2"/>
              <a:buChar char="ü"/>
            </a:pPr>
            <a:r>
              <a:rPr lang="en-US" sz="2600" dirty="0" smtClean="0"/>
              <a:t>His </a:t>
            </a:r>
            <a:r>
              <a:rPr lang="en-US" sz="2600" b="1" u="sng" cap="small" dirty="0" smtClean="0">
                <a:solidFill>
                  <a:srgbClr val="FFFF00"/>
                </a:solidFill>
              </a:rPr>
              <a:t>relationships </a:t>
            </a:r>
            <a:r>
              <a:rPr lang="en-US" sz="2600" dirty="0" smtClean="0"/>
              <a:t>— he can be obeyed, grieved, blasphemed, resisted, and lied to. </a:t>
            </a:r>
            <a:endParaRPr lang="en-US" sz="26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Definitions: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“Spell this out in capital letters:  THE HOLY SPIRIT IS A PERSON.  He is not enthusiasm.  He is not courage.  He is not energy.  He is not the personification of all good qualities, like Jack Frost is the personification of cold weather.  Actually, the Holy Spirit is not the personification of anything.  He is a Person, the same as you are a person, but not material substance.  He has will and intelligence.  He has hearing.  He has knowledge and sympathy and ability to love and see and think.  He can hear, speak, desire, grieve, and rejoice.  He is a person.”</a:t>
            </a:r>
          </a:p>
          <a:p>
            <a:pPr marL="0" indent="1588" algn="ctr">
              <a:spcBef>
                <a:spcPts val="0"/>
              </a:spcBef>
              <a:buNone/>
            </a:pPr>
            <a:r>
              <a:rPr lang="en-US" sz="2800" i="1" dirty="0" smtClean="0"/>
              <a:t>[A. W. Tozer.]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Definitions: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marL="0" indent="1588" algn="ctr">
              <a:buNone/>
            </a:pPr>
            <a:r>
              <a:rPr lang="en-US" sz="2800" i="1" dirty="0" smtClean="0"/>
              <a:t>“If we think of the Holy Spirit as a mysterious power, our thought will continually be, ‘How can I get more of the Holy Spirit?’  If we think of the Holy Spirit as a person, our thought will be, ‘How can the Holy Spirit have more of me?’  The first thought is entirely pagan.  The second is New Testament Christianity.”</a:t>
            </a:r>
          </a:p>
          <a:p>
            <a:pPr marL="0" indent="1588" algn="ctr">
              <a:spcBef>
                <a:spcPts val="0"/>
              </a:spcBef>
              <a:buNone/>
            </a:pPr>
            <a:r>
              <a:rPr lang="en-US" sz="2800" i="1" dirty="0" smtClean="0"/>
              <a:t>[James Boice.]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Definitions: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Some essential works of the Holy Spirit — </a:t>
            </a:r>
          </a:p>
          <a:p>
            <a:pPr lvl="1">
              <a:buFont typeface="Wingdings" charset="2"/>
              <a:buChar char="ü"/>
            </a:pPr>
            <a:r>
              <a:rPr lang="en-US" sz="2600" dirty="0" smtClean="0"/>
              <a:t>Creation  (Gen. 1:2; Job. 26:13; Ps. 104:30)</a:t>
            </a:r>
          </a:p>
          <a:p>
            <a:pPr lvl="1">
              <a:buFont typeface="Wingdings" charset="2"/>
              <a:buChar char="ü"/>
            </a:pPr>
            <a:r>
              <a:rPr lang="en-US" sz="2600" dirty="0" smtClean="0"/>
              <a:t>Inspiration  (2 Pt. 1:21)</a:t>
            </a:r>
          </a:p>
          <a:p>
            <a:pPr lvl="1">
              <a:buFont typeface="Wingdings" charset="2"/>
              <a:buChar char="ü"/>
            </a:pPr>
            <a:r>
              <a:rPr lang="en-US" sz="2600" dirty="0" smtClean="0"/>
              <a:t>Virgin birth of Christ  (Mt. 1:20; Lk. 1:35)</a:t>
            </a:r>
          </a:p>
          <a:p>
            <a:pPr lvl="1">
              <a:buFont typeface="Wingdings" charset="2"/>
              <a:buChar char="ü"/>
            </a:pPr>
            <a:r>
              <a:rPr lang="en-US" sz="2600" dirty="0" smtClean="0"/>
              <a:t>Regeneration of man  (Jn. 3:5-10; Titus 3:5)</a:t>
            </a:r>
          </a:p>
          <a:p>
            <a:pPr lvl="1">
              <a:buFont typeface="Wingdings" charset="2"/>
              <a:buChar char="ü"/>
            </a:pPr>
            <a:r>
              <a:rPr lang="en-US" sz="2600" dirty="0" smtClean="0"/>
              <a:t>Comfort of man (Acts 9:31; Jn. 14:16, 26; 15:26; 16:7)</a:t>
            </a:r>
          </a:p>
          <a:p>
            <a:pPr lvl="1">
              <a:buFont typeface="Wingdings" charset="2"/>
              <a:buChar char="ü"/>
            </a:pPr>
            <a:r>
              <a:rPr lang="en-US" sz="2600" dirty="0" smtClean="0"/>
              <a:t>Sanctification of man (2 Thess. 2:13)</a:t>
            </a:r>
          </a:p>
          <a:p>
            <a:pPr lvl="1">
              <a:buFont typeface="Wingdings" charset="2"/>
              <a:buChar char="ü"/>
            </a:pPr>
            <a:r>
              <a:rPr lang="en-US" sz="2600" dirty="0" smtClean="0"/>
              <a:t>Intercessor for man in prayer (Rom. 8:26) </a:t>
            </a:r>
            <a:endParaRPr lang="en-US" sz="26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accel="50000" decel="5000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Holy Spirit in the OT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His ministry was limited in </a:t>
            </a:r>
            <a:r>
              <a:rPr lang="en-US" sz="2800" b="1" u="sng" cap="small" dirty="0" smtClean="0">
                <a:solidFill>
                  <a:srgbClr val="FFFF00"/>
                </a:solidFill>
              </a:rPr>
              <a:t>number</a:t>
            </a:r>
            <a:r>
              <a:rPr lang="en-US" sz="2800" dirty="0" smtClean="0"/>
              <a:t>.</a:t>
            </a:r>
          </a:p>
          <a:p>
            <a:pPr>
              <a:buFont typeface="Arial"/>
              <a:buChar char="•"/>
            </a:pPr>
            <a:r>
              <a:rPr lang="en-US" sz="2800" dirty="0" smtClean="0"/>
              <a:t>His ministry was limited in </a:t>
            </a:r>
            <a:r>
              <a:rPr lang="en-US" sz="2800" b="1" u="sng" cap="small" dirty="0" smtClean="0">
                <a:solidFill>
                  <a:srgbClr val="FFFF00"/>
                </a:solidFill>
              </a:rPr>
              <a:t>duration</a:t>
            </a:r>
            <a:r>
              <a:rPr lang="en-US" sz="2800" dirty="0" smtClean="0"/>
              <a:t>. </a:t>
            </a:r>
          </a:p>
          <a:p>
            <a:pPr>
              <a:buFont typeface="Arial"/>
              <a:buChar char="•"/>
            </a:pPr>
            <a:r>
              <a:rPr lang="en-US" sz="2800" dirty="0" smtClean="0"/>
              <a:t>His ministry was for special </a:t>
            </a:r>
            <a:r>
              <a:rPr lang="en-US" sz="2800" b="1" u="sng" cap="small" dirty="0" smtClean="0">
                <a:solidFill>
                  <a:srgbClr val="FFFF00"/>
                </a:solidFill>
              </a:rPr>
              <a:t>service</a:t>
            </a:r>
            <a:r>
              <a:rPr lang="en-US" sz="2800" dirty="0" smtClean="0"/>
              <a:t>.</a:t>
            </a:r>
          </a:p>
          <a:p>
            <a:pPr>
              <a:buFont typeface="Arial"/>
              <a:buChar char="•"/>
            </a:pPr>
            <a:r>
              <a:rPr lang="en-US" sz="2800" dirty="0" smtClean="0"/>
              <a:t>His ministry of salvation was </a:t>
            </a:r>
            <a:r>
              <a:rPr lang="en-US" sz="2800" b="1" u="sng" cap="small" dirty="0" smtClean="0">
                <a:solidFill>
                  <a:srgbClr val="FFFF00"/>
                </a:solidFill>
              </a:rPr>
              <a:t>incomplete</a:t>
            </a:r>
            <a:r>
              <a:rPr lang="en-US" sz="2800" dirty="0" smtClean="0"/>
              <a:t>.</a:t>
            </a:r>
          </a:p>
          <a:p>
            <a:pPr>
              <a:buFont typeface="Arial"/>
              <a:buChar char="•"/>
            </a:pPr>
            <a:r>
              <a:rPr lang="en-US" sz="2800" dirty="0" smtClean="0"/>
              <a:t>His ministry was present throughout the </a:t>
            </a:r>
            <a:r>
              <a:rPr lang="en-US" sz="2800" b="1" u="sng" cap="small" dirty="0" smtClean="0">
                <a:solidFill>
                  <a:srgbClr val="FFFF00"/>
                </a:solidFill>
              </a:rPr>
              <a:t>Old Testament</a:t>
            </a:r>
            <a:r>
              <a:rPr lang="en-US" sz="2800" dirty="0" smtClean="0"/>
              <a:t>.</a:t>
            </a:r>
          </a:p>
          <a:p>
            <a:pPr>
              <a:buFont typeface="Arial"/>
              <a:buChar char="•"/>
            </a:pPr>
            <a:r>
              <a:rPr lang="en-US" sz="2800" dirty="0" smtClean="0"/>
              <a:t>We now have a more complete manifestation of the work of the Holy Spirit (Jn. 14:16-17; Eph. 1:13-14). </a:t>
            </a:r>
            <a:endParaRPr lang="en-US" sz="26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Regeneration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In the Old Testament</a:t>
            </a:r>
          </a:p>
          <a:p>
            <a:pPr lvl="1">
              <a:buFont typeface="Wingdings" charset="2"/>
              <a:buChar char="ü"/>
            </a:pPr>
            <a:r>
              <a:rPr lang="en-US" sz="2600" dirty="0" smtClean="0"/>
              <a:t> </a:t>
            </a:r>
            <a:r>
              <a:rPr lang="en-US" sz="2600" b="1" u="sng" cap="small" dirty="0" smtClean="0">
                <a:solidFill>
                  <a:srgbClr val="FFFF00"/>
                </a:solidFill>
              </a:rPr>
              <a:t>Conviction</a:t>
            </a:r>
            <a:r>
              <a:rPr lang="en-US" sz="2600" dirty="0" smtClean="0"/>
              <a:t> of sin (Gen. 6:3, 5; 8:21; Jer. 17:9 // Jn. 16:8)</a:t>
            </a:r>
          </a:p>
          <a:p>
            <a:pPr lvl="1">
              <a:buFont typeface="Wingdings" charset="2"/>
              <a:buChar char="ü"/>
            </a:pPr>
            <a:r>
              <a:rPr lang="en-US" sz="2600" dirty="0" smtClean="0"/>
              <a:t> </a:t>
            </a:r>
            <a:r>
              <a:rPr lang="en-US" sz="2600" b="1" u="sng" cap="small" dirty="0" smtClean="0">
                <a:solidFill>
                  <a:srgbClr val="FFFF00"/>
                </a:solidFill>
              </a:rPr>
              <a:t>Transformation</a:t>
            </a:r>
            <a:r>
              <a:rPr lang="en-US" sz="2600" dirty="0" smtClean="0"/>
              <a:t> of heart was promised (Dt. 30:6; Ezk. 36:25-27)</a:t>
            </a:r>
          </a:p>
          <a:p>
            <a:pPr lvl="1">
              <a:buFont typeface="Wingdings" charset="2"/>
              <a:buChar char="ü"/>
            </a:pPr>
            <a:r>
              <a:rPr lang="en-US" sz="2600" dirty="0" smtClean="0"/>
              <a:t>Hebrews 11 — assumes each OT saint was genuine believer; regeneration was not fully defined until the NT, but still occurred in OT.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Regeneration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In the New Testament </a:t>
            </a:r>
          </a:p>
          <a:p>
            <a:pPr lvl="1">
              <a:buFont typeface="Wingdings" charset="2"/>
              <a:buChar char="ü"/>
            </a:pPr>
            <a:r>
              <a:rPr lang="en-US" sz="2600" dirty="0" smtClean="0"/>
              <a:t>The Holy Spirit is the producer of </a:t>
            </a:r>
            <a:r>
              <a:rPr lang="en-US" sz="2600" b="1" u="sng" cap="small" dirty="0" smtClean="0">
                <a:solidFill>
                  <a:srgbClr val="FFFF00"/>
                </a:solidFill>
              </a:rPr>
              <a:t>new life</a:t>
            </a:r>
            <a:r>
              <a:rPr lang="en-US" sz="2600" dirty="0" smtClean="0"/>
              <a:t> (Jn. 3:5-10; Titus 3:5)</a:t>
            </a:r>
          </a:p>
          <a:p>
            <a:pPr lvl="1">
              <a:buFont typeface="Wingdings" charset="2"/>
              <a:buChar char="ü"/>
            </a:pPr>
            <a:r>
              <a:rPr lang="en-US" sz="2600" dirty="0" smtClean="0"/>
              <a:t>The instrument the Holy Spirit uses to regenerate men is the </a:t>
            </a:r>
            <a:r>
              <a:rPr lang="en-US" sz="2600" b="1" u="sng" cap="small" dirty="0" smtClean="0">
                <a:solidFill>
                  <a:srgbClr val="FFFF00"/>
                </a:solidFill>
              </a:rPr>
              <a:t>Word of God</a:t>
            </a:r>
            <a:r>
              <a:rPr lang="en-US" sz="2600" dirty="0" smtClean="0"/>
              <a:t> (1 Pt. 1:23)</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Baptism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To </a:t>
            </a:r>
            <a:r>
              <a:rPr lang="en-US" sz="2800" b="1" u="sng" cap="small" dirty="0" smtClean="0">
                <a:solidFill>
                  <a:srgbClr val="FFFF00"/>
                </a:solidFill>
              </a:rPr>
              <a:t>believe </a:t>
            </a:r>
            <a:r>
              <a:rPr lang="en-US" sz="2800" dirty="0" smtClean="0"/>
              <a:t>in Christ is to receive baptism of the Spirit (1 Cor. 12:13; Gal. 3:27)</a:t>
            </a:r>
          </a:p>
          <a:p>
            <a:pPr lvl="1">
              <a:buFont typeface="Wingdings" charset="2"/>
              <a:buChar char="ü"/>
            </a:pPr>
            <a:r>
              <a:rPr lang="en-US" sz="2600" dirty="0" smtClean="0"/>
              <a:t>Receiving the baptism of Spirit means being </a:t>
            </a:r>
            <a:r>
              <a:rPr lang="en-US" sz="2600" b="1" u="sng" cap="small" dirty="0" smtClean="0">
                <a:solidFill>
                  <a:srgbClr val="FFFF00"/>
                </a:solidFill>
              </a:rPr>
              <a:t>placed </a:t>
            </a:r>
            <a:r>
              <a:rPr lang="en-US" sz="2600" dirty="0" smtClean="0"/>
              <a:t>in the body of Christ</a:t>
            </a:r>
          </a:p>
          <a:p>
            <a:pPr lvl="1">
              <a:buFont typeface="Wingdings" charset="2"/>
              <a:buChar char="ü"/>
            </a:pPr>
            <a:r>
              <a:rPr lang="en-US" sz="2600" dirty="0" smtClean="0"/>
              <a:t> </a:t>
            </a:r>
            <a:r>
              <a:rPr lang="en-US" sz="2600" b="1" u="sng" cap="small" dirty="0" smtClean="0">
                <a:solidFill>
                  <a:srgbClr val="FFFF00"/>
                </a:solidFill>
              </a:rPr>
              <a:t>Every</a:t>
            </a:r>
            <a:r>
              <a:rPr lang="en-US" sz="2600" dirty="0" smtClean="0"/>
              <a:t> believer receives the same Spirit at point of salvation (Eph. 1:13-14; 1 Cor. 12:4)</a:t>
            </a:r>
          </a:p>
          <a:p>
            <a:pPr lvl="1">
              <a:buFont typeface="Wingdings" charset="2"/>
              <a:buChar char="ü"/>
            </a:pPr>
            <a:r>
              <a:rPr lang="en-US" sz="2600" dirty="0" smtClean="0"/>
              <a:t>The Holy Spirit is God’s </a:t>
            </a:r>
            <a:r>
              <a:rPr lang="en-US" sz="2600" b="1" u="sng" cap="small" dirty="0" smtClean="0">
                <a:solidFill>
                  <a:srgbClr val="FFFF00"/>
                </a:solidFill>
              </a:rPr>
              <a:t>agent</a:t>
            </a:r>
            <a:r>
              <a:rPr lang="en-US" sz="2600" dirty="0" smtClean="0"/>
              <a:t> in bringing believers into body of Christ (i.e., Christ is the baptizer, the HS is the agent of baptism, cf. Mk. 1:7-8; Mt. 3:11-12; Lk. 3:16; Jn. 1:33-34).  It is the Spirit’s </a:t>
            </a:r>
            <a:r>
              <a:rPr lang="en-US" sz="2600" b="1" u="sng" cap="small" dirty="0" smtClean="0">
                <a:solidFill>
                  <a:srgbClr val="FFFF00"/>
                </a:solidFill>
              </a:rPr>
              <a:t>initiation </a:t>
            </a:r>
            <a:r>
              <a:rPr lang="en-US" sz="2600" dirty="0" smtClean="0"/>
              <a:t>and </a:t>
            </a:r>
            <a:r>
              <a:rPr lang="en-US" sz="2600" b="1" u="sng" cap="small" dirty="0" smtClean="0">
                <a:solidFill>
                  <a:srgbClr val="FFFF00"/>
                </a:solidFill>
              </a:rPr>
              <a:t>work</a:t>
            </a:r>
            <a:r>
              <a:rPr lang="en-US" sz="2600" dirty="0" smtClean="0"/>
              <a:t> that produces His baptism.</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Baptism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Salvation and the baptism of the Spirit are not two separate phases  (Rom. 6:3; Gal. 3:27-28)</a:t>
            </a:r>
          </a:p>
          <a:p>
            <a:pPr>
              <a:buFont typeface="Arial"/>
              <a:buChar char="•"/>
            </a:pPr>
            <a:r>
              <a:rPr lang="en-US" sz="2800" dirty="0" smtClean="0"/>
              <a:t>To make Spirit baptism a separate process from salvation is to tamper with truth of salvation (Jn. 7:37-39); salvation and baptism are one process.</a:t>
            </a:r>
          </a:p>
          <a:p>
            <a:pPr>
              <a:buFont typeface="Arial"/>
              <a:buChar char="•"/>
            </a:pPr>
            <a:r>
              <a:rPr lang="en-US" sz="2800" dirty="0" smtClean="0"/>
              <a:t>The arrival of the HS through baptism is a powerful demonstration of the faithfulness of God’s work for our good and His glory.</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Sealing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Something “sealed” is owned (and kept and made safe) by another (Jer. 32:10; Dan. 6:17).  The one who is sealed is protected and secured.</a:t>
            </a:r>
          </a:p>
          <a:p>
            <a:pPr>
              <a:buFont typeface="Arial"/>
              <a:buChar char="•"/>
            </a:pPr>
            <a:r>
              <a:rPr lang="en-US" sz="2800" dirty="0" smtClean="0"/>
              <a:t>The sealing work of the Spirit is done at the time of </a:t>
            </a:r>
            <a:r>
              <a:rPr lang="en-US" sz="2800" b="1" u="sng" cap="small" dirty="0" smtClean="0">
                <a:solidFill>
                  <a:srgbClr val="FFFF00"/>
                </a:solidFill>
              </a:rPr>
              <a:t>salvation</a:t>
            </a:r>
            <a:r>
              <a:rPr lang="en-US" sz="2800" dirty="0" smtClean="0"/>
              <a:t>.</a:t>
            </a:r>
          </a:p>
          <a:p>
            <a:pPr>
              <a:buFont typeface="Arial"/>
              <a:buChar char="•"/>
            </a:pPr>
            <a:r>
              <a:rPr lang="en-US" sz="2800" dirty="0" smtClean="0"/>
              <a:t>The sealing work of the Spirit is done </a:t>
            </a:r>
            <a:r>
              <a:rPr lang="en-US" sz="2800" b="1" u="sng" cap="small" dirty="0" smtClean="0">
                <a:solidFill>
                  <a:srgbClr val="FFFF00"/>
                </a:solidFill>
              </a:rPr>
              <a:t>apart</a:t>
            </a:r>
            <a:r>
              <a:rPr lang="en-US" sz="2800" dirty="0" smtClean="0"/>
              <a:t> from any action on our own.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Sealing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sealing work of the Spirit is </a:t>
            </a:r>
            <a:r>
              <a:rPr lang="en-US" sz="2800" b="1" u="sng" cap="small" dirty="0" smtClean="0">
                <a:solidFill>
                  <a:srgbClr val="FFFF00"/>
                </a:solidFill>
              </a:rPr>
              <a:t>only </a:t>
            </a:r>
            <a:r>
              <a:rPr lang="en-US" sz="2800" dirty="0" smtClean="0"/>
              <a:t>for believers.</a:t>
            </a:r>
          </a:p>
          <a:p>
            <a:pPr>
              <a:buFont typeface="Arial"/>
              <a:buChar char="•"/>
            </a:pPr>
            <a:r>
              <a:rPr lang="en-US" sz="2800" dirty="0" smtClean="0"/>
              <a:t>Like indwelling and baptism, sealing is not a </a:t>
            </a:r>
            <a:r>
              <a:rPr lang="en-US" sz="2800" b="1" u="sng" cap="small" dirty="0" smtClean="0">
                <a:solidFill>
                  <a:srgbClr val="FFFF00"/>
                </a:solidFill>
              </a:rPr>
              <a:t>process</a:t>
            </a:r>
            <a:r>
              <a:rPr lang="en-US" sz="2800" dirty="0" smtClean="0"/>
              <a:t>.</a:t>
            </a:r>
          </a:p>
          <a:p>
            <a:pPr>
              <a:buFont typeface="Arial"/>
              <a:buChar char="•"/>
            </a:pPr>
            <a:r>
              <a:rPr lang="en-US" sz="2800" dirty="0" smtClean="0"/>
              <a:t>The Spirit is </a:t>
            </a:r>
            <a:r>
              <a:rPr lang="en-US" sz="2800" b="1" u="sng" cap="small" dirty="0" smtClean="0">
                <a:solidFill>
                  <a:srgbClr val="FFFF00"/>
                </a:solidFill>
              </a:rPr>
              <a:t>both</a:t>
            </a:r>
            <a:r>
              <a:rPr lang="en-US" sz="2800" dirty="0" smtClean="0"/>
              <a:t> the One who seals and He is Himself the seal.</a:t>
            </a:r>
          </a:p>
          <a:p>
            <a:pPr>
              <a:buFont typeface="Arial"/>
              <a:buChar char="•"/>
            </a:pPr>
            <a:r>
              <a:rPr lang="en-US" sz="2800" dirty="0" smtClean="0"/>
              <a:t>The </a:t>
            </a:r>
            <a:r>
              <a:rPr lang="en-US" sz="2800" b="1" u="sng" cap="small" dirty="0" smtClean="0">
                <a:solidFill>
                  <a:srgbClr val="FFFF00"/>
                </a:solidFill>
              </a:rPr>
              <a:t>purpose </a:t>
            </a:r>
            <a:r>
              <a:rPr lang="en-US" sz="2800" dirty="0" smtClean="0"/>
              <a:t>of the seal is not only to identify us as God’s but to serve as a promise of God’s future, full redemptive work for us.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Sealing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implications of sealing — </a:t>
            </a:r>
          </a:p>
          <a:p>
            <a:pPr lvl="1">
              <a:buFont typeface="Wingdings" charset="2"/>
              <a:buChar char="ü"/>
            </a:pPr>
            <a:r>
              <a:rPr lang="en-US" sz="2600" dirty="0" smtClean="0"/>
              <a:t>Because we have been sealed, we are </a:t>
            </a:r>
            <a:r>
              <a:rPr lang="en-US" sz="2600" b="1" u="sng" cap="small" dirty="0" smtClean="0">
                <a:solidFill>
                  <a:srgbClr val="FFFF00"/>
                </a:solidFill>
              </a:rPr>
              <a:t>secure</a:t>
            </a:r>
            <a:r>
              <a:rPr lang="en-US" sz="2600" dirty="0" smtClean="0"/>
              <a:t>.  We belong to God. </a:t>
            </a:r>
          </a:p>
          <a:p>
            <a:pPr lvl="1">
              <a:buFont typeface="Wingdings" charset="2"/>
              <a:buChar char="ü"/>
            </a:pPr>
            <a:r>
              <a:rPr lang="en-US" sz="2600" dirty="0" smtClean="0"/>
              <a:t>Because we have been sealed by the Holy Spirit, we are </a:t>
            </a:r>
            <a:r>
              <a:rPr lang="en-US" sz="2600" b="1" u="sng" cap="small" dirty="0" smtClean="0">
                <a:solidFill>
                  <a:srgbClr val="FFFF00"/>
                </a:solidFill>
              </a:rPr>
              <a:t>enabled</a:t>
            </a:r>
            <a:r>
              <a:rPr lang="en-US" sz="2600" dirty="0" smtClean="0"/>
              <a:t> to live like Christ.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Indwelling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indwelling of the Holy Spirit refers to the truth that the Holy Spirit lives within each individual believer, and lives there permanently.</a:t>
            </a:r>
          </a:p>
          <a:p>
            <a:pPr>
              <a:buFont typeface="Arial"/>
              <a:buChar char="•"/>
            </a:pPr>
            <a:r>
              <a:rPr lang="en-US" sz="2800" dirty="0" smtClean="0"/>
              <a:t>When we say the Spirit indwells believers, we are not talking about a particular location.</a:t>
            </a:r>
          </a:p>
          <a:p>
            <a:pPr lvl="1">
              <a:buFont typeface="Wingdings" charset="2"/>
              <a:buChar char="ü"/>
            </a:pPr>
            <a:r>
              <a:rPr lang="en-US" sz="2600" dirty="0" smtClean="0"/>
              <a:t>Because He is a spiritual and not a physical being, He cannot be said to be </a:t>
            </a:r>
            <a:r>
              <a:rPr lang="en-US" sz="2600" i="1" dirty="0" smtClean="0"/>
              <a:t>spatially </a:t>
            </a:r>
            <a:r>
              <a:rPr lang="en-US" sz="2600" dirty="0" smtClean="0"/>
              <a:t>present.  </a:t>
            </a:r>
          </a:p>
          <a:p>
            <a:pPr lvl="1">
              <a:buFont typeface="Wingdings" charset="2"/>
              <a:buChar char="ü"/>
            </a:pPr>
            <a:r>
              <a:rPr lang="en-US" sz="2600" dirty="0" smtClean="0"/>
              <a:t>The word “in” is used to denote relationship, not location (e.g., that believers are “in Christ,” does not refer to location, but relationship).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Indwelling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Jn. 14:16 — He is given as a </a:t>
            </a:r>
            <a:r>
              <a:rPr lang="en-US" sz="2800" b="1" u="sng" cap="small" dirty="0" smtClean="0">
                <a:solidFill>
                  <a:srgbClr val="FFFF00"/>
                </a:solidFill>
              </a:rPr>
              <a:t>promise</a:t>
            </a:r>
            <a:r>
              <a:rPr lang="en-US" sz="2800" dirty="0" smtClean="0"/>
              <a:t> of Christ </a:t>
            </a:r>
          </a:p>
          <a:p>
            <a:pPr>
              <a:buFont typeface="Arial"/>
              <a:buChar char="•"/>
            </a:pPr>
            <a:r>
              <a:rPr lang="en-US" sz="2800" dirty="0" smtClean="0"/>
              <a:t>Eph. 1:13 — He is given at the </a:t>
            </a:r>
            <a:r>
              <a:rPr lang="en-US" sz="2800" b="1" u="sng" cap="small" dirty="0" smtClean="0">
                <a:solidFill>
                  <a:srgbClr val="FFFF00"/>
                </a:solidFill>
              </a:rPr>
              <a:t>time</a:t>
            </a:r>
            <a:r>
              <a:rPr lang="en-US" sz="2800" dirty="0" smtClean="0"/>
              <a:t> of salvation  (also, Gal. 3:2)</a:t>
            </a:r>
          </a:p>
          <a:p>
            <a:pPr>
              <a:buFont typeface="Arial"/>
              <a:buChar char="•"/>
            </a:pPr>
            <a:r>
              <a:rPr lang="en-US" sz="2800" dirty="0" smtClean="0"/>
              <a:t>1 Cor. 6:19 — He is given to all </a:t>
            </a:r>
            <a:r>
              <a:rPr lang="en-US" sz="2800" b="1" u="sng" cap="small" dirty="0" smtClean="0">
                <a:solidFill>
                  <a:srgbClr val="FFFF00"/>
                </a:solidFill>
              </a:rPr>
              <a:t>believers</a:t>
            </a:r>
            <a:r>
              <a:rPr lang="en-US" sz="2800" cap="small" dirty="0" smtClean="0">
                <a:solidFill>
                  <a:srgbClr val="FFFF00"/>
                </a:solidFill>
              </a:rPr>
              <a:t> </a:t>
            </a:r>
            <a:r>
              <a:rPr lang="en-US" sz="2800" dirty="0" smtClean="0"/>
              <a:t>(even the not so godly ones)</a:t>
            </a:r>
          </a:p>
          <a:p>
            <a:pPr>
              <a:buFont typeface="Arial"/>
              <a:buChar char="•"/>
            </a:pPr>
            <a:r>
              <a:rPr lang="en-US" sz="2800" dirty="0" smtClean="0"/>
              <a:t>Eph. 4:30 — He is given as a promise of the </a:t>
            </a:r>
            <a:r>
              <a:rPr lang="en-US" sz="2800" b="1" u="sng" cap="small" dirty="0" smtClean="0">
                <a:solidFill>
                  <a:srgbClr val="FFFF00"/>
                </a:solidFill>
              </a:rPr>
              <a:t>future</a:t>
            </a:r>
            <a:endParaRPr lang="en-US" sz="2800" dirty="0" smtClean="0"/>
          </a:p>
          <a:p>
            <a:pPr>
              <a:buFont typeface="Arial"/>
              <a:buChar char="•"/>
            </a:pPr>
            <a:r>
              <a:rPr lang="en-US" sz="2800" dirty="0" smtClean="0"/>
              <a:t>Psalm 51:11 — He is given, </a:t>
            </a:r>
            <a:r>
              <a:rPr lang="en-US" sz="2800" b="1" u="sng" cap="small" dirty="0" smtClean="0">
                <a:solidFill>
                  <a:srgbClr val="FFFF00"/>
                </a:solidFill>
              </a:rPr>
              <a:t>never</a:t>
            </a:r>
            <a:r>
              <a:rPr lang="en-US" sz="2800" dirty="0" smtClean="0"/>
              <a:t> to be taken </a:t>
            </a:r>
            <a:r>
              <a:rPr lang="en-US" sz="2800" b="1" u="sng" cap="small" dirty="0" smtClean="0">
                <a:solidFill>
                  <a:srgbClr val="FFFF00"/>
                </a:solidFill>
              </a:rPr>
              <a:t>away</a:t>
            </a:r>
            <a:endParaRPr lang="en-US" sz="28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Filling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To be filled with the Spirit means to live under the control of the Holy Spirit.</a:t>
            </a:r>
          </a:p>
          <a:p>
            <a:pPr>
              <a:buFont typeface="Arial"/>
              <a:buChar char="•"/>
            </a:pPr>
            <a:r>
              <a:rPr lang="en-US" sz="2800" dirty="0" smtClean="0"/>
              <a:t>The filling of the Spirit does not refer to:</a:t>
            </a:r>
          </a:p>
          <a:p>
            <a:pPr lvl="2">
              <a:buFont typeface="Wingdings" charset="2"/>
              <a:buChar char="ü"/>
            </a:pPr>
            <a:r>
              <a:rPr lang="en-US" sz="2400" dirty="0" smtClean="0"/>
              <a:t>a second act of blessing after salvation that produces advanced spirituality. </a:t>
            </a:r>
          </a:p>
          <a:p>
            <a:pPr lvl="2">
              <a:buFont typeface="Wingdings" charset="2"/>
              <a:buChar char="ü"/>
            </a:pPr>
            <a:r>
              <a:rPr lang="en-US" sz="2400" dirty="0" smtClean="0"/>
              <a:t>indwelling.</a:t>
            </a:r>
          </a:p>
          <a:p>
            <a:pPr lvl="2">
              <a:buFont typeface="Wingdings" charset="2"/>
              <a:buChar char="ü"/>
            </a:pPr>
            <a:r>
              <a:rPr lang="en-US" sz="2400" dirty="0" smtClean="0"/>
              <a:t>a process of progressively receiving Him by degrees or in doses. </a:t>
            </a:r>
          </a:p>
          <a:p>
            <a:pPr lvl="2">
              <a:buFont typeface="Wingdings" charset="2"/>
              <a:buChar char="ü"/>
            </a:pPr>
            <a:r>
              <a:rPr lang="en-US" sz="2400" dirty="0" smtClean="0"/>
              <a:t>the baptism of the Spirit.</a:t>
            </a:r>
          </a:p>
          <a:p>
            <a:pPr lvl="2">
              <a:buFont typeface="Wingdings" charset="2"/>
              <a:buChar char="ü"/>
            </a:pPr>
            <a:r>
              <a:rPr lang="en-US" sz="2400" dirty="0" smtClean="0"/>
              <a:t>being sealed, or secured, by Him.</a:t>
            </a:r>
          </a:p>
          <a:p>
            <a:pPr lvl="2">
              <a:buFont typeface="Wingdings" charset="2"/>
              <a:buChar char="ü"/>
            </a:pPr>
            <a:r>
              <a:rPr lang="en-US" sz="2400" dirty="0" smtClean="0"/>
              <a:t>the so-called charismatic gifts.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50000" decel="5000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accel="50000" decel="5000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Filling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Eph. 5:18 — “filled” = “controlled”</a:t>
            </a:r>
          </a:p>
          <a:p>
            <a:pPr lvl="1">
              <a:buFont typeface="Wingdings" charset="2"/>
              <a:buChar char="ü"/>
            </a:pPr>
            <a:r>
              <a:rPr lang="en-US" sz="2600" dirty="0" smtClean="0"/>
              <a:t>Filling, unlike indwelling and sealing, is a </a:t>
            </a:r>
            <a:r>
              <a:rPr lang="en-US" sz="2400" b="1" u="sng" cap="small" dirty="0" smtClean="0">
                <a:solidFill>
                  <a:srgbClr val="FFFF00"/>
                </a:solidFill>
              </a:rPr>
              <a:t>command</a:t>
            </a:r>
            <a:endParaRPr lang="en-US" sz="2600" dirty="0" smtClean="0"/>
          </a:p>
          <a:p>
            <a:pPr lvl="1">
              <a:buFont typeface="Wingdings" charset="2"/>
              <a:buChar char="ü"/>
            </a:pPr>
            <a:r>
              <a:rPr lang="en-US" sz="2600" dirty="0" smtClean="0"/>
              <a:t>Filling is </a:t>
            </a:r>
            <a:r>
              <a:rPr lang="en-US" sz="2400" b="1" u="sng" cap="small" dirty="0" smtClean="0">
                <a:solidFill>
                  <a:srgbClr val="FFFF00"/>
                </a:solidFill>
              </a:rPr>
              <a:t>conditional</a:t>
            </a:r>
            <a:r>
              <a:rPr lang="en-US" sz="2600" dirty="0" smtClean="0"/>
              <a:t> — it is dependant on obedience — the Spirit indwells all believers, but not all believers are filled with Him.</a:t>
            </a:r>
          </a:p>
          <a:p>
            <a:pPr lvl="1">
              <a:buFont typeface="Wingdings" charset="2"/>
              <a:buChar char="ü"/>
            </a:pPr>
            <a:r>
              <a:rPr lang="en-US" sz="2600" dirty="0" smtClean="0"/>
              <a:t>Filling is </a:t>
            </a:r>
            <a:r>
              <a:rPr lang="en-US" sz="2400" b="1" u="sng" cap="small" dirty="0" smtClean="0">
                <a:solidFill>
                  <a:srgbClr val="FFFF00"/>
                </a:solidFill>
              </a:rPr>
              <a:t>repeated</a:t>
            </a:r>
            <a:r>
              <a:rPr lang="en-US" sz="2600" dirty="0" smtClean="0"/>
              <a:t> — it is not a constant condition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Filling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marL="0" indent="1588" algn="ctr">
              <a:buNone/>
            </a:pPr>
            <a:endParaRPr lang="en-US" sz="2800" i="1" dirty="0" smtClean="0"/>
          </a:p>
          <a:p>
            <a:pPr marL="0" indent="1588" algn="ctr">
              <a:buNone/>
            </a:pPr>
            <a:r>
              <a:rPr lang="en-US" sz="2800" i="1" dirty="0" smtClean="0"/>
              <a:t>“To be filled with the Holy Spirit is to have the Spirit fulfilling in us all that God intended Him to do when He placed Him there.  To be filled is not the problem of getting more of the Spirit:  it is rather the problem of the Spirit getting more of us.”</a:t>
            </a:r>
          </a:p>
          <a:p>
            <a:pPr marL="0" indent="1588" algn="ctr">
              <a:spcBef>
                <a:spcPts val="0"/>
              </a:spcBef>
              <a:buNone/>
            </a:pPr>
            <a:r>
              <a:rPr lang="en-US" sz="2800" i="1" dirty="0" smtClean="0"/>
              <a:t>[Lewis Sperry Chafer.]</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Sin Against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sin against the Holy Spirit was the Pharisees’ sin of attributing the authenticating work of Christ, upon whom God had placed His Spirit (12:18) to Satan (12:24).</a:t>
            </a:r>
          </a:p>
          <a:p>
            <a:pPr>
              <a:buFont typeface="Arial"/>
              <a:buChar char="•"/>
            </a:pPr>
            <a:r>
              <a:rPr lang="en-US" sz="2800" dirty="0" smtClean="0"/>
              <a:t>The work of casting out demons from the man had, in fact, been accomplished by the power of the Spirit of God working through Christ (12:28).</a:t>
            </a:r>
          </a:p>
          <a:p>
            <a:pPr>
              <a:buFont typeface="Arial"/>
              <a:buChar char="•"/>
            </a:pPr>
            <a:r>
              <a:rPr lang="en-US" sz="2800" dirty="0" smtClean="0"/>
              <a:t>The sin against the Spirit was final because it was the final witness they were rejecting.</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Sin Against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sin was committed in historical context.  The Pharisees had personally observed the work of Christ and attributed it to the work of Satan. </a:t>
            </a:r>
          </a:p>
          <a:p>
            <a:pPr>
              <a:buFont typeface="Arial"/>
              <a:buChar char="•"/>
            </a:pPr>
            <a:r>
              <a:rPr lang="en-US" sz="2800" dirty="0" smtClean="0"/>
              <a:t>Summary:</a:t>
            </a:r>
          </a:p>
          <a:p>
            <a:pPr lvl="1">
              <a:buFont typeface="Wingdings" charset="2"/>
              <a:buChar char="ü"/>
            </a:pPr>
            <a:r>
              <a:rPr lang="en-US" sz="2600" dirty="0" smtClean="0"/>
              <a:t>The sin was against </a:t>
            </a:r>
            <a:r>
              <a:rPr lang="en-US" sz="2400" b="1" u="sng" cap="small" dirty="0" smtClean="0">
                <a:solidFill>
                  <a:srgbClr val="FFFF00"/>
                </a:solidFill>
              </a:rPr>
              <a:t>Christ</a:t>
            </a:r>
            <a:endParaRPr lang="en-US" sz="2600" dirty="0" smtClean="0"/>
          </a:p>
          <a:p>
            <a:pPr lvl="1">
              <a:buFont typeface="Wingdings" charset="2"/>
              <a:buChar char="ü"/>
            </a:pPr>
            <a:r>
              <a:rPr lang="en-US" sz="2600" dirty="0" smtClean="0"/>
              <a:t>The sin was against the </a:t>
            </a:r>
            <a:r>
              <a:rPr lang="en-US" sz="2400" b="1" u="sng" cap="small" dirty="0" smtClean="0">
                <a:solidFill>
                  <a:srgbClr val="FFFF00"/>
                </a:solidFill>
              </a:rPr>
              <a:t>Holy Spirit</a:t>
            </a:r>
            <a:r>
              <a:rPr lang="en-US" sz="2600" dirty="0" smtClean="0"/>
              <a:t> </a:t>
            </a:r>
          </a:p>
          <a:p>
            <a:pPr lvl="1">
              <a:buFont typeface="Wingdings" charset="2"/>
              <a:buChar char="ü"/>
            </a:pPr>
            <a:r>
              <a:rPr lang="en-US" sz="2600" dirty="0" smtClean="0"/>
              <a:t>The sin against the Spirit was </a:t>
            </a:r>
            <a:r>
              <a:rPr lang="en-US" sz="2400" b="1" u="sng" cap="small" dirty="0" smtClean="0">
                <a:solidFill>
                  <a:srgbClr val="FFFF00"/>
                </a:solidFill>
              </a:rPr>
              <a:t>eternal</a:t>
            </a:r>
            <a:r>
              <a:rPr lang="en-US" sz="2600" cap="small" dirty="0" smtClean="0"/>
              <a:t> </a:t>
            </a:r>
            <a:r>
              <a:rPr lang="en-US" sz="2600" dirty="0" smtClean="0"/>
              <a:t>(</a:t>
            </a:r>
            <a:r>
              <a:rPr lang="en-US" sz="2600" dirty="0" err="1" smtClean="0"/>
              <a:t>v</a:t>
            </a:r>
            <a:r>
              <a:rPr lang="en-US" sz="2600" dirty="0" smtClean="0"/>
              <a:t>. 32-33)  </a:t>
            </a:r>
          </a:p>
          <a:p>
            <a:pPr lvl="1">
              <a:buFont typeface="Wingdings" charset="2"/>
              <a:buChar char="ü"/>
            </a:pPr>
            <a:r>
              <a:rPr lang="en-US" sz="2600" dirty="0" smtClean="0"/>
              <a:t>The sin cannot be reduplicated today as it is </a:t>
            </a:r>
            <a:r>
              <a:rPr lang="en-US" sz="2600" i="1" dirty="0" smtClean="0"/>
              <a:t>not</a:t>
            </a:r>
            <a:r>
              <a:rPr lang="en-US" sz="2600" dirty="0" smtClean="0"/>
              <a:t> the same as unbelief and as it would demand the physical presence of Christ and attributing His work to the work of Satan.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50000" decel="5000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Gifts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Spiritual gifts are spiritual abilities and responsibilities given to each individual believer by the Holy Spirit for use in the church body so that the body is equipped and built up. </a:t>
            </a:r>
          </a:p>
          <a:p>
            <a:pPr lvl="1">
              <a:buFont typeface="Wingdings" charset="2"/>
              <a:buChar char="ü"/>
            </a:pPr>
            <a:r>
              <a:rPr lang="en-US" sz="2600" dirty="0" smtClean="0"/>
              <a:t>These gifts are gifts of </a:t>
            </a:r>
            <a:r>
              <a:rPr lang="en-US" sz="2600" b="1" u="sng" cap="small" dirty="0" smtClean="0">
                <a:solidFill>
                  <a:srgbClr val="FFFF00"/>
                </a:solidFill>
              </a:rPr>
              <a:t>grace</a:t>
            </a:r>
          </a:p>
          <a:p>
            <a:pPr lvl="1">
              <a:buFont typeface="Wingdings" charset="2"/>
              <a:buChar char="ü"/>
            </a:pPr>
            <a:r>
              <a:rPr lang="en-US" sz="2600" dirty="0" smtClean="0"/>
              <a:t>The gifts are various, but the source and purpose is the </a:t>
            </a:r>
            <a:r>
              <a:rPr lang="en-US" sz="2600" b="1" u="sng" cap="small" dirty="0" smtClean="0">
                <a:solidFill>
                  <a:srgbClr val="FFFF00"/>
                </a:solidFill>
              </a:rPr>
              <a:t>same</a:t>
            </a:r>
            <a:r>
              <a:rPr lang="en-US" sz="2600" dirty="0" smtClean="0"/>
              <a:t> (1 Cor. 12:4-6)</a:t>
            </a:r>
          </a:p>
          <a:p>
            <a:pPr lvl="1">
              <a:buFont typeface="Wingdings" charset="2"/>
              <a:buChar char="ü"/>
            </a:pPr>
            <a:r>
              <a:rPr lang="en-US" sz="2600" dirty="0" smtClean="0"/>
              <a:t>The gifts are exercised by the individual, but </a:t>
            </a:r>
            <a:r>
              <a:rPr lang="en-US" sz="2600" b="1" u="sng" cap="small" dirty="0" smtClean="0">
                <a:solidFill>
                  <a:srgbClr val="FFFF00"/>
                </a:solidFill>
              </a:rPr>
              <a:t>God</a:t>
            </a:r>
            <a:r>
              <a:rPr lang="en-US" sz="2600" dirty="0" smtClean="0"/>
              <a:t> is still the One who does the work (1 Cor. 12:6)</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Gifts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lvl="1">
              <a:buFont typeface="Wingdings" charset="2"/>
              <a:buChar char="ü"/>
            </a:pPr>
            <a:r>
              <a:rPr lang="en-US" sz="2600" dirty="0" smtClean="0"/>
              <a:t>These gifts are </a:t>
            </a:r>
            <a:r>
              <a:rPr lang="en-US" sz="2600" b="1" u="sng" cap="small" dirty="0" smtClean="0">
                <a:solidFill>
                  <a:srgbClr val="FFFF00"/>
                </a:solidFill>
              </a:rPr>
              <a:t>supernatural</a:t>
            </a:r>
            <a:r>
              <a:rPr lang="en-US" sz="2600" dirty="0" smtClean="0"/>
              <a:t>, not </a:t>
            </a:r>
            <a:r>
              <a:rPr lang="en-US" sz="2600" b="1" u="sng" cap="small" dirty="0" smtClean="0">
                <a:solidFill>
                  <a:srgbClr val="FFFF00"/>
                </a:solidFill>
              </a:rPr>
              <a:t>natural</a:t>
            </a:r>
            <a:r>
              <a:rPr lang="en-US" sz="2600" dirty="0" smtClean="0"/>
              <a:t> (1 Cor. 12:11)</a:t>
            </a:r>
          </a:p>
          <a:p>
            <a:pPr lvl="1">
              <a:buFont typeface="Wingdings" charset="2"/>
              <a:buChar char="ü"/>
            </a:pPr>
            <a:r>
              <a:rPr lang="en-US" sz="2600" dirty="0" smtClean="0"/>
              <a:t>These gifts are to </a:t>
            </a:r>
            <a:r>
              <a:rPr lang="en-US" sz="2600" b="1" u="sng" cap="small" dirty="0" smtClean="0">
                <a:solidFill>
                  <a:srgbClr val="FFFF00"/>
                </a:solidFill>
              </a:rPr>
              <a:t>each</a:t>
            </a:r>
            <a:r>
              <a:rPr lang="en-US" sz="2600" dirty="0" smtClean="0"/>
              <a:t> individual believer to be used in </a:t>
            </a:r>
            <a:r>
              <a:rPr lang="en-US" sz="2600" b="1" u="sng" cap="small" dirty="0" smtClean="0">
                <a:solidFill>
                  <a:srgbClr val="FFFF00"/>
                </a:solidFill>
              </a:rPr>
              <a:t>serving</a:t>
            </a:r>
            <a:r>
              <a:rPr lang="en-US" sz="2600" cap="small" dirty="0" smtClean="0"/>
              <a:t> </a:t>
            </a:r>
            <a:r>
              <a:rPr lang="en-US" sz="2600" dirty="0" smtClean="0"/>
              <a:t>others (1 Cor. 12:11)</a:t>
            </a:r>
          </a:p>
          <a:p>
            <a:pPr lvl="1">
              <a:buFont typeface="Wingdings" charset="2"/>
              <a:buChar char="ü"/>
            </a:pPr>
            <a:r>
              <a:rPr lang="en-US" sz="2600" dirty="0" smtClean="0"/>
              <a:t>These gifts are to be used in </a:t>
            </a:r>
            <a:r>
              <a:rPr lang="en-US" sz="2600" b="1" u="sng" cap="small" dirty="0" smtClean="0">
                <a:solidFill>
                  <a:srgbClr val="FFFF00"/>
                </a:solidFill>
              </a:rPr>
              <a:t>proportion</a:t>
            </a:r>
            <a:r>
              <a:rPr lang="en-US" sz="2600" dirty="0" smtClean="0"/>
              <a:t> to the grace that gave them to us  (Rom. 12:6) </a:t>
            </a:r>
          </a:p>
          <a:p>
            <a:pPr lvl="1">
              <a:buFont typeface="Wingdings" charset="2"/>
              <a:buChar char="ü"/>
            </a:pPr>
            <a:r>
              <a:rPr lang="en-US" sz="2600" dirty="0" smtClean="0"/>
              <a:t>These gifts are given according to the Spirit’s will, not </a:t>
            </a:r>
            <a:r>
              <a:rPr lang="en-US" sz="2600" b="1" u="sng" cap="small" dirty="0" smtClean="0">
                <a:solidFill>
                  <a:srgbClr val="FFFF00"/>
                </a:solidFill>
              </a:rPr>
              <a:t>worthiness</a:t>
            </a:r>
            <a:r>
              <a:rPr lang="en-US" sz="2600" dirty="0" smtClean="0"/>
              <a:t> or </a:t>
            </a:r>
            <a:r>
              <a:rPr lang="en-US" sz="2600" b="1" u="sng" cap="small" dirty="0" smtClean="0">
                <a:solidFill>
                  <a:srgbClr val="FFFF00"/>
                </a:solidFill>
              </a:rPr>
              <a:t>unworthiness</a:t>
            </a:r>
            <a:r>
              <a:rPr lang="en-US" sz="2600" dirty="0" smtClean="0"/>
              <a:t> (1 Cor. 12:11); different forms of gifting </a:t>
            </a:r>
            <a:r>
              <a:rPr lang="en-US" sz="2600" i="1" dirty="0" smtClean="0"/>
              <a:t>do not </a:t>
            </a:r>
            <a:r>
              <a:rPr lang="en-US" sz="2600" dirty="0" smtClean="0"/>
              <a:t>imply different levels of sanctification or significance.</a:t>
            </a:r>
          </a:p>
          <a:p>
            <a:pPr lvl="1">
              <a:buFont typeface="Wingdings" charset="2"/>
              <a:buChar char="ü"/>
            </a:pPr>
            <a:r>
              <a:rPr lang="en-US" sz="2600" dirty="0" smtClean="0"/>
              <a:t>These gifts are for the </a:t>
            </a:r>
            <a:r>
              <a:rPr lang="en-US" sz="2600" b="1" u="sng" cap="small" dirty="0" smtClean="0">
                <a:solidFill>
                  <a:srgbClr val="FFFF00"/>
                </a:solidFill>
              </a:rPr>
              <a:t>benefit</a:t>
            </a:r>
            <a:r>
              <a:rPr lang="en-US" sz="2600" dirty="0" smtClean="0"/>
              <a:t> of the entire church  (Eph. 4:11-13)</a:t>
            </a:r>
            <a:endParaRPr lang="en-US" sz="26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Gifts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The lists of gifts are given in Romans 12; 1 Corinthians 12; Ephesians 4; 1 Peter 4 (these are likely not exhaustive lists).</a:t>
            </a:r>
          </a:p>
          <a:p>
            <a:pPr>
              <a:buFont typeface="Arial"/>
              <a:buChar char="•"/>
            </a:pPr>
            <a:r>
              <a:rPr lang="en-US" sz="2800" dirty="0" smtClean="0"/>
              <a:t>The “sign gifts” (prophecy, tongues, miracles, healing) were authenticating gifts that ceased to exist  (1 Cor. 13:8; Heb. 2:3-4) after the completion of the Biblical canon.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Fruit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7770813" cy="4846320"/>
          </a:xfrm>
        </p:spPr>
        <p:txBody>
          <a:bodyPr/>
          <a:lstStyle/>
          <a:p>
            <a:pPr>
              <a:buFont typeface="Arial"/>
              <a:buChar char="•"/>
            </a:pPr>
            <a:r>
              <a:rPr lang="en-US" sz="2800" dirty="0" smtClean="0"/>
              <a:t>Spiritual fruit is to be distinguished from spiritual gifts.</a:t>
            </a:r>
          </a:p>
          <a:p>
            <a:pPr>
              <a:buFont typeface="Arial"/>
              <a:buChar char="•"/>
            </a:pPr>
            <a:r>
              <a:rPr lang="en-US" sz="2800" dirty="0" smtClean="0"/>
              <a:t>To produce spiritual fruit means that we look like Christ: </a:t>
            </a:r>
          </a:p>
          <a:p>
            <a:pPr lvl="1">
              <a:buFont typeface="Wingdings" charset="2"/>
              <a:buChar char="ü"/>
            </a:pPr>
            <a:r>
              <a:rPr lang="en-US" sz="2600" dirty="0" smtClean="0"/>
              <a:t>instead of living like the world, we will live like </a:t>
            </a:r>
            <a:r>
              <a:rPr lang="en-US" sz="2600" b="1" u="sng" cap="small" dirty="0" smtClean="0">
                <a:solidFill>
                  <a:srgbClr val="FFFF00"/>
                </a:solidFill>
              </a:rPr>
              <a:t>Christ</a:t>
            </a:r>
            <a:r>
              <a:rPr lang="en-US" sz="2600" dirty="0" smtClean="0"/>
              <a:t>; </a:t>
            </a:r>
          </a:p>
          <a:p>
            <a:pPr lvl="1">
              <a:buFont typeface="Wingdings" charset="2"/>
              <a:buChar char="ü"/>
            </a:pPr>
            <a:r>
              <a:rPr lang="en-US" sz="2600" dirty="0" smtClean="0"/>
              <a:t>instead of losing the battle to flesh we will </a:t>
            </a:r>
            <a:r>
              <a:rPr lang="en-US" sz="2400" b="1" u="sng" cap="small" dirty="0" smtClean="0">
                <a:solidFill>
                  <a:srgbClr val="FFFF00"/>
                </a:solidFill>
              </a:rPr>
              <a:t>win</a:t>
            </a:r>
            <a:r>
              <a:rPr lang="en-US" sz="2600" dirty="0" smtClean="0"/>
              <a:t> the battle with the flesh;</a:t>
            </a:r>
          </a:p>
          <a:p>
            <a:pPr lvl="1">
              <a:buFont typeface="Wingdings" charset="2"/>
              <a:buChar char="ü"/>
            </a:pPr>
            <a:r>
              <a:rPr lang="en-US" sz="2600" dirty="0" smtClean="0"/>
              <a:t>instead of carrying out the desires of the flesh, we will carry out the desires of the </a:t>
            </a:r>
            <a:r>
              <a:rPr lang="en-US" sz="2400" b="1" u="sng" cap="small" dirty="0" smtClean="0">
                <a:solidFill>
                  <a:srgbClr val="FFFF00"/>
                </a:solidFill>
              </a:rPr>
              <a:t>Spirit</a:t>
            </a:r>
            <a:r>
              <a:rPr lang="en-US" sz="2600" dirty="0" smtClean="0"/>
              <a: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50000" decel="5000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Fruit of the Holy Spirit</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a:buFont typeface="Arial"/>
              <a:buChar char="•"/>
            </a:pPr>
            <a:r>
              <a:rPr lang="en-US" sz="2800" dirty="0" smtClean="0"/>
              <a:t>Spiritual fruit will be </a:t>
            </a:r>
            <a:r>
              <a:rPr lang="en-US" sz="2800" b="1" u="sng" cap="small" dirty="0" smtClean="0">
                <a:solidFill>
                  <a:srgbClr val="FFFF00"/>
                </a:solidFill>
              </a:rPr>
              <a:t>inward</a:t>
            </a:r>
            <a:r>
              <a:rPr lang="en-US" sz="2800" dirty="0" smtClean="0"/>
              <a:t> — characteristics that reflect a transformed heart</a:t>
            </a:r>
          </a:p>
          <a:p>
            <a:pPr>
              <a:buFont typeface="Arial"/>
              <a:buChar char="•"/>
            </a:pPr>
            <a:r>
              <a:rPr lang="en-US" sz="2800" dirty="0" smtClean="0"/>
              <a:t>Spiritual fruit will be </a:t>
            </a:r>
            <a:r>
              <a:rPr lang="en-US" sz="2800" b="1" u="sng" cap="small" dirty="0" smtClean="0">
                <a:solidFill>
                  <a:srgbClr val="FFFF00"/>
                </a:solidFill>
              </a:rPr>
              <a:t>outward</a:t>
            </a:r>
            <a:r>
              <a:rPr lang="en-US" sz="2800" dirty="0" smtClean="0"/>
              <a:t> — characteristics that reflect transformed relationships</a:t>
            </a:r>
          </a:p>
          <a:p>
            <a:pPr>
              <a:buFont typeface="Arial"/>
              <a:buChar char="•"/>
            </a:pPr>
            <a:r>
              <a:rPr lang="en-US" sz="2800" dirty="0" smtClean="0"/>
              <a:t>Spiritual fruit will be </a:t>
            </a:r>
            <a:r>
              <a:rPr lang="en-US" sz="2800" b="1" u="sng" cap="small" dirty="0" smtClean="0">
                <a:solidFill>
                  <a:srgbClr val="FFFF00"/>
                </a:solidFill>
              </a:rPr>
              <a:t>Upward</a:t>
            </a:r>
            <a:r>
              <a:rPr lang="en-US" sz="2800" dirty="0" smtClean="0"/>
              <a:t> — characteristics that reflect transformed worship</a:t>
            </a:r>
          </a:p>
          <a:p>
            <a:pPr>
              <a:buFont typeface="Arial"/>
              <a:buChar char="•"/>
            </a:pPr>
            <a:r>
              <a:rPr lang="en-US" sz="2800" dirty="0" smtClean="0"/>
              <a:t>Because of the work of the Spirit in his life, the believer thinks rightly, relates graciously to others, and worships faithfully.  He is transformed from the inside out.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Holy Spirit and Counseling</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a:buFont typeface="Arial"/>
              <a:buChar char="•"/>
            </a:pPr>
            <a:r>
              <a:rPr lang="en-US" sz="2800" dirty="0" smtClean="0"/>
              <a:t>Regeneration is the work of the Holy Spirit, not the counselor (Titus 3:5).  It is a </a:t>
            </a:r>
            <a:r>
              <a:rPr lang="en-US" sz="2800" dirty="0" err="1" smtClean="0"/>
              <a:t>monergistic</a:t>
            </a:r>
            <a:r>
              <a:rPr lang="en-US" sz="2800" dirty="0" smtClean="0"/>
              <a:t> work.</a:t>
            </a:r>
          </a:p>
          <a:p>
            <a:pPr>
              <a:buFont typeface="Arial"/>
              <a:buChar char="•"/>
            </a:pPr>
            <a:r>
              <a:rPr lang="en-US" sz="2800" dirty="0" smtClean="0"/>
              <a:t>Sanctification is the work of the Spirit in cooperation with the obedience of the believer (Gal. 5:16-18, 25); it is a synergistic work (though the counselor cannot produce this either).</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Holy Spirit and Counseling</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a:buFont typeface="Arial"/>
              <a:buChar char="•"/>
            </a:pPr>
            <a:r>
              <a:rPr lang="en-US" sz="2800" dirty="0" smtClean="0"/>
              <a:t>The Spirit is fully available to all believers equally and works in all believers fully and to the same purpose (transformation; Col. 3:9-11).</a:t>
            </a:r>
          </a:p>
          <a:p>
            <a:pPr>
              <a:buFont typeface="Arial"/>
              <a:buChar char="•"/>
            </a:pPr>
            <a:r>
              <a:rPr lang="en-US" sz="2800" dirty="0" smtClean="0"/>
              <a:t>The counselor is in just as much need of transformation as the counselee (though likely in different areas).  The counselor needs the work of the Spirit just as much as the counselee.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21024"/>
            <a:ext cx="7772400" cy="914400"/>
          </a:xfrm>
        </p:spPr>
        <p:txBody>
          <a:bodyPr>
            <a:normAutofit/>
          </a:bodyPr>
          <a:lstStyle/>
          <a:p>
            <a:r>
              <a:rPr lang="en-US" sz="4000" b="1" dirty="0" smtClean="0">
                <a:latin typeface="Garamond"/>
                <a:cs typeface="Garamond"/>
              </a:rPr>
              <a:t>The Holy Spirit and Counseling</a:t>
            </a:r>
            <a:endParaRPr lang="en-US" sz="4000" b="1" dirty="0">
              <a:latin typeface="Garamond"/>
              <a:cs typeface="Garamond"/>
            </a:endParaRPr>
          </a:p>
        </p:txBody>
      </p:sp>
      <p:sp>
        <p:nvSpPr>
          <p:cNvPr id="3" name="Content Placeholder 2"/>
          <p:cNvSpPr>
            <a:spLocks noGrp="1"/>
          </p:cNvSpPr>
          <p:nvPr>
            <p:ph idx="1"/>
          </p:nvPr>
        </p:nvSpPr>
        <p:spPr>
          <a:xfrm>
            <a:off x="685800" y="1269900"/>
            <a:ext cx="8096314" cy="4846320"/>
          </a:xfrm>
        </p:spPr>
        <p:txBody>
          <a:bodyPr/>
          <a:lstStyle/>
          <a:p>
            <a:pPr marL="0" indent="1588" algn="ctr">
              <a:buNone/>
            </a:pPr>
            <a:endParaRPr lang="en-US" sz="2800" i="1" dirty="0" smtClean="0"/>
          </a:p>
          <a:p>
            <a:pPr marL="0" indent="1588" algn="ctr">
              <a:buNone/>
            </a:pPr>
            <a:r>
              <a:rPr lang="en-US" sz="2800" i="1" dirty="0" smtClean="0"/>
              <a:t>“The Christian life begins and continues by the power of the Holy Spirit, whom God has graciously sent first to awaken us to our need for salvation, then to give us a new birth, and finally to dwell within us to eventually present us flawless when Christ returns.”</a:t>
            </a:r>
          </a:p>
          <a:p>
            <a:pPr marL="0" indent="1588" algn="ctr">
              <a:spcBef>
                <a:spcPts val="0"/>
              </a:spcBef>
              <a:buNone/>
            </a:pPr>
            <a:r>
              <a:rPr lang="en-US" sz="2800" i="1" dirty="0" smtClean="0"/>
              <a:t>[MacArthur, </a:t>
            </a:r>
            <a:r>
              <a:rPr lang="en-US" sz="2800" dirty="0" smtClean="0"/>
              <a:t>Silent Shepherd</a:t>
            </a:r>
            <a:r>
              <a:rPr lang="en-US" sz="2800" i="1" dirty="0" smtClean="0"/>
              <a: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308013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CBC PowerPoint - Template for Event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ACBC PowerPoint - Template for Events</Template>
  <TotalTime>110</TotalTime>
  <Words>2353</Words>
  <Application>Microsoft Macintosh PowerPoint</Application>
  <PresentationFormat>On-screen Show (4:3)</PresentationFormat>
  <Paragraphs>139</Paragraphs>
  <Slides>28</Slides>
  <Notes>1</Notes>
  <HiddenSlides>0</HiddenSlides>
  <MMClips>0</MMClips>
  <ScaleCrop>false</ScaleCrop>
  <HeadingPairs>
    <vt:vector size="4" baseType="variant">
      <vt:variant>
        <vt:lpstr>Design Template</vt:lpstr>
      </vt:variant>
      <vt:variant>
        <vt:i4>1</vt:i4>
      </vt:variant>
      <vt:variant>
        <vt:lpstr>Slide Titles</vt:lpstr>
      </vt:variant>
      <vt:variant>
        <vt:i4>28</vt:i4>
      </vt:variant>
    </vt:vector>
  </HeadingPairs>
  <TitlesOfParts>
    <vt:vector size="29" baseType="lpstr">
      <vt:lpstr>ACBC PowerPoint - Template for Events</vt:lpstr>
      <vt:lpstr>Theology 21</vt:lpstr>
      <vt:lpstr>Definitions: the Holy Spirit</vt:lpstr>
      <vt:lpstr>Definitions: the Holy Spirit</vt:lpstr>
      <vt:lpstr>Definitions: the Holy Spirit</vt:lpstr>
      <vt:lpstr>Definitions: the Holy Spirit</vt:lpstr>
      <vt:lpstr>The Holy Spirit in the OT</vt:lpstr>
      <vt:lpstr>Regeneration of the Holy Spirit</vt:lpstr>
      <vt:lpstr>Regeneration of the Holy Spirit</vt:lpstr>
      <vt:lpstr>Baptism of the Holy Spirit</vt:lpstr>
      <vt:lpstr>Baptism of the Holy Spirit</vt:lpstr>
      <vt:lpstr>Sealing of the Holy Spirit</vt:lpstr>
      <vt:lpstr>Sealing of the Holy Spirit</vt:lpstr>
      <vt:lpstr>Sealing of the Holy Spirit</vt:lpstr>
      <vt:lpstr>The Indwelling of the Holy Spirit</vt:lpstr>
      <vt:lpstr>The Indwelling of the Holy Spirit</vt:lpstr>
      <vt:lpstr>The Filling of the Holy Spirit</vt:lpstr>
      <vt:lpstr>The Filling of the Holy Spirit</vt:lpstr>
      <vt:lpstr>The Filling of the Holy Spirit</vt:lpstr>
      <vt:lpstr>The Sin Against the Holy Spirit</vt:lpstr>
      <vt:lpstr>The Sin Against the Holy Spirit</vt:lpstr>
      <vt:lpstr>The Gifts of the Holy Spirit</vt:lpstr>
      <vt:lpstr>The Gifts of the Holy Spirit</vt:lpstr>
      <vt:lpstr>The Gifts of the Holy Spirit</vt:lpstr>
      <vt:lpstr>The Fruit of the Holy Spirit</vt:lpstr>
      <vt:lpstr>The Fruit of the Holy Spirit</vt:lpstr>
      <vt:lpstr>The Holy Spirit and Counseling</vt:lpstr>
      <vt:lpstr>The Holy Spirit and Counseling</vt:lpstr>
      <vt:lpstr>The Holy Spirit and Counseling</vt:lpstr>
    </vt:vector>
  </TitlesOfParts>
  <Company>Grace Bible Church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Palmer</dc:creator>
  <cp:lastModifiedBy>Terry Enns</cp:lastModifiedBy>
  <cp:revision>43</cp:revision>
  <dcterms:created xsi:type="dcterms:W3CDTF">2016-11-10T19:40:05Z</dcterms:created>
  <dcterms:modified xsi:type="dcterms:W3CDTF">2016-11-10T19:41:27Z</dcterms:modified>
</cp:coreProperties>
</file>